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58" r:id="rId3"/>
    <p:sldId id="259" r:id="rId4"/>
    <p:sldId id="260" r:id="rId5"/>
    <p:sldId id="261" r:id="rId6"/>
    <p:sldId id="262" r:id="rId7"/>
    <p:sldId id="263" r:id="rId8"/>
    <p:sldId id="264" r:id="rId9"/>
    <p:sldId id="265" r:id="rId10"/>
    <p:sldId id="318" r:id="rId11"/>
    <p:sldId id="319" r:id="rId12"/>
    <p:sldId id="320" r:id="rId13"/>
    <p:sldId id="322" r:id="rId14"/>
    <p:sldId id="323" r:id="rId15"/>
    <p:sldId id="324" r:id="rId16"/>
    <p:sldId id="325" r:id="rId17"/>
    <p:sldId id="326" r:id="rId18"/>
    <p:sldId id="340" r:id="rId19"/>
    <p:sldId id="277" r:id="rId20"/>
    <p:sldId id="278" r:id="rId21"/>
    <p:sldId id="279" r:id="rId22"/>
    <p:sldId id="280" r:id="rId23"/>
    <p:sldId id="281" r:id="rId24"/>
    <p:sldId id="282" r:id="rId25"/>
    <p:sldId id="283" r:id="rId26"/>
    <p:sldId id="285" r:id="rId27"/>
    <p:sldId id="286" r:id="rId28"/>
    <p:sldId id="287" r:id="rId29"/>
    <p:sldId id="288" r:id="rId30"/>
    <p:sldId id="289" r:id="rId31"/>
    <p:sldId id="290" r:id="rId32"/>
    <p:sldId id="291" r:id="rId33"/>
    <p:sldId id="292" r:id="rId34"/>
    <p:sldId id="294" r:id="rId35"/>
    <p:sldId id="295" r:id="rId36"/>
    <p:sldId id="297" r:id="rId37"/>
    <p:sldId id="299" r:id="rId38"/>
    <p:sldId id="300" r:id="rId39"/>
    <p:sldId id="301" r:id="rId40"/>
    <p:sldId id="303" r:id="rId41"/>
    <p:sldId id="304" r:id="rId42"/>
    <p:sldId id="305" r:id="rId43"/>
    <p:sldId id="308" r:id="rId44"/>
    <p:sldId id="310" r:id="rId45"/>
    <p:sldId id="307" r:id="rId46"/>
    <p:sldId id="312" r:id="rId47"/>
    <p:sldId id="336" r:id="rId48"/>
    <p:sldId id="337" r:id="rId49"/>
    <p:sldId id="313" r:id="rId50"/>
    <p:sldId id="314" r:id="rId51"/>
    <p:sldId id="316" r:id="rId52"/>
    <p:sldId id="328" r:id="rId53"/>
    <p:sldId id="329" r:id="rId54"/>
    <p:sldId id="331" r:id="rId55"/>
    <p:sldId id="332" r:id="rId56"/>
    <p:sldId id="333" r:id="rId57"/>
    <p:sldId id="338" r:id="rId58"/>
    <p:sldId id="334" r:id="rId59"/>
  </p:sldIdLst>
  <p:sldSz cx="12192000" cy="6858000"/>
  <p:notesSz cx="6858000" cy="9144000"/>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4374" autoAdjust="0"/>
  </p:normalViewPr>
  <p:slideViewPr>
    <p:cSldViewPr snapToGrid="0">
      <p:cViewPr varScale="1">
        <p:scale>
          <a:sx n="86" d="100"/>
          <a:sy n="86" d="100"/>
        </p:scale>
        <p:origin x="114" y="13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pt-BR" smtClean="0"/>
              <a:t>Clique para editar o título mestre</a:t>
            </a:r>
            <a:endParaRPr lang="pt-BR"/>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BR" smtClean="0"/>
              <a:t>Clique para editar o estilo do subtítulo Mestre</a:t>
            </a:r>
            <a:endParaRPr lang="pt-BR"/>
          </a:p>
        </p:txBody>
      </p:sp>
      <p:sp>
        <p:nvSpPr>
          <p:cNvPr id="4" name="Espaço Reservado para Data 3"/>
          <p:cNvSpPr>
            <a:spLocks noGrp="1"/>
          </p:cNvSpPr>
          <p:nvPr>
            <p:ph type="dt" sz="half" idx="10"/>
          </p:nvPr>
        </p:nvSpPr>
        <p:spPr/>
        <p:txBody>
          <a:bodyPr/>
          <a:lstStyle/>
          <a:p>
            <a:fld id="{A63D6035-8DE8-4420-B0E8-F16B3F09AE6B}" type="datetimeFigureOut">
              <a:rPr lang="pt-BR" smtClean="0"/>
              <a:t>19/11/2019</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4E515B5E-6CBE-466A-B3DB-CF41A3A03871}" type="slidenum">
              <a:rPr lang="pt-BR" smtClean="0"/>
              <a:t>‹nº›</a:t>
            </a:fld>
            <a:endParaRPr lang="pt-BR"/>
          </a:p>
        </p:txBody>
      </p:sp>
    </p:spTree>
    <p:extLst>
      <p:ext uri="{BB962C8B-B14F-4D97-AF65-F5344CB8AC3E}">
        <p14:creationId xmlns:p14="http://schemas.microsoft.com/office/powerpoint/2010/main" val="9864805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Texto Vertical 2"/>
          <p:cNvSpPr>
            <a:spLocks noGrp="1"/>
          </p:cNvSpPr>
          <p:nvPr>
            <p:ph type="body" orient="vert" idx="1"/>
          </p:nvPr>
        </p:nvSpPr>
        <p:spPr/>
        <p:txBody>
          <a:bodyPr vert="eaVert"/>
          <a:lstStyle/>
          <a:p>
            <a:pPr lvl="0"/>
            <a:r>
              <a:rPr lang="pt-BR" smtClean="0"/>
              <a:t>Editar estilos de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10"/>
          </p:nvPr>
        </p:nvSpPr>
        <p:spPr/>
        <p:txBody>
          <a:bodyPr/>
          <a:lstStyle/>
          <a:p>
            <a:fld id="{A63D6035-8DE8-4420-B0E8-F16B3F09AE6B}" type="datetimeFigureOut">
              <a:rPr lang="pt-BR" smtClean="0"/>
              <a:t>19/11/2019</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4E515B5E-6CBE-466A-B3DB-CF41A3A03871}" type="slidenum">
              <a:rPr lang="pt-BR" smtClean="0"/>
              <a:t>‹nº›</a:t>
            </a:fld>
            <a:endParaRPr lang="pt-BR"/>
          </a:p>
        </p:txBody>
      </p:sp>
    </p:spTree>
    <p:extLst>
      <p:ext uri="{BB962C8B-B14F-4D97-AF65-F5344CB8AC3E}">
        <p14:creationId xmlns:p14="http://schemas.microsoft.com/office/powerpoint/2010/main" val="39092593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exto e Título Vertical">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pt-BR" smtClean="0"/>
              <a:t>Clique para editar o título mestre</a:t>
            </a:r>
            <a:endParaRPr lang="pt-BR"/>
          </a:p>
        </p:txBody>
      </p:sp>
      <p:sp>
        <p:nvSpPr>
          <p:cNvPr id="3" name="Espaço Reservado para Texto Vertical 2"/>
          <p:cNvSpPr>
            <a:spLocks noGrp="1"/>
          </p:cNvSpPr>
          <p:nvPr>
            <p:ph type="body" orient="vert" idx="1"/>
          </p:nvPr>
        </p:nvSpPr>
        <p:spPr>
          <a:xfrm>
            <a:off x="838200" y="365125"/>
            <a:ext cx="7734300" cy="5811838"/>
          </a:xfrm>
        </p:spPr>
        <p:txBody>
          <a:bodyPr vert="eaVert"/>
          <a:lstStyle/>
          <a:p>
            <a:pPr lvl="0"/>
            <a:r>
              <a:rPr lang="pt-BR" smtClean="0"/>
              <a:t>Editar estilos de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10"/>
          </p:nvPr>
        </p:nvSpPr>
        <p:spPr/>
        <p:txBody>
          <a:bodyPr/>
          <a:lstStyle/>
          <a:p>
            <a:fld id="{A63D6035-8DE8-4420-B0E8-F16B3F09AE6B}" type="datetimeFigureOut">
              <a:rPr lang="pt-BR" smtClean="0"/>
              <a:t>19/11/2019</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4E515B5E-6CBE-466A-B3DB-CF41A3A03871}" type="slidenum">
              <a:rPr lang="pt-BR" smtClean="0"/>
              <a:t>‹nº›</a:t>
            </a:fld>
            <a:endParaRPr lang="pt-BR"/>
          </a:p>
        </p:txBody>
      </p:sp>
    </p:spTree>
    <p:extLst>
      <p:ext uri="{BB962C8B-B14F-4D97-AF65-F5344CB8AC3E}">
        <p14:creationId xmlns:p14="http://schemas.microsoft.com/office/powerpoint/2010/main" val="5346235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Conteúdo 2"/>
          <p:cNvSpPr>
            <a:spLocks noGrp="1"/>
          </p:cNvSpPr>
          <p:nvPr>
            <p:ph idx="1"/>
          </p:nvPr>
        </p:nvSpPr>
        <p:spPr/>
        <p:txBody>
          <a:bodyPr/>
          <a:lstStyle/>
          <a:p>
            <a:pPr lvl="0"/>
            <a:r>
              <a:rPr lang="pt-BR" smtClean="0"/>
              <a:t>Editar estilos de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10"/>
          </p:nvPr>
        </p:nvSpPr>
        <p:spPr/>
        <p:txBody>
          <a:bodyPr/>
          <a:lstStyle/>
          <a:p>
            <a:fld id="{A63D6035-8DE8-4420-B0E8-F16B3F09AE6B}" type="datetimeFigureOut">
              <a:rPr lang="pt-BR" smtClean="0"/>
              <a:t>19/11/2019</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4E515B5E-6CBE-466A-B3DB-CF41A3A03871}" type="slidenum">
              <a:rPr lang="pt-BR" smtClean="0"/>
              <a:t>‹nº›</a:t>
            </a:fld>
            <a:endParaRPr lang="pt-BR"/>
          </a:p>
        </p:txBody>
      </p:sp>
    </p:spTree>
    <p:extLst>
      <p:ext uri="{BB962C8B-B14F-4D97-AF65-F5344CB8AC3E}">
        <p14:creationId xmlns:p14="http://schemas.microsoft.com/office/powerpoint/2010/main" val="14219445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pt-BR" smtClean="0"/>
              <a:t>Clique para editar o título mestre</a:t>
            </a:r>
            <a:endParaRPr lang="pt-BR"/>
          </a:p>
        </p:txBody>
      </p:sp>
      <p:sp>
        <p:nvSpPr>
          <p:cNvPr id="3" name="Espaço Reservado para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t-BR" smtClean="0"/>
              <a:t>Editar estilos de texto Mestre</a:t>
            </a:r>
          </a:p>
        </p:txBody>
      </p:sp>
      <p:sp>
        <p:nvSpPr>
          <p:cNvPr id="4" name="Espaço Reservado para Data 3"/>
          <p:cNvSpPr>
            <a:spLocks noGrp="1"/>
          </p:cNvSpPr>
          <p:nvPr>
            <p:ph type="dt" sz="half" idx="10"/>
          </p:nvPr>
        </p:nvSpPr>
        <p:spPr/>
        <p:txBody>
          <a:bodyPr/>
          <a:lstStyle/>
          <a:p>
            <a:fld id="{A63D6035-8DE8-4420-B0E8-F16B3F09AE6B}" type="datetimeFigureOut">
              <a:rPr lang="pt-BR" smtClean="0"/>
              <a:t>19/11/2019</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4E515B5E-6CBE-466A-B3DB-CF41A3A03871}" type="slidenum">
              <a:rPr lang="pt-BR" smtClean="0"/>
              <a:t>‹nº›</a:t>
            </a:fld>
            <a:endParaRPr lang="pt-BR"/>
          </a:p>
        </p:txBody>
      </p:sp>
    </p:spTree>
    <p:extLst>
      <p:ext uri="{BB962C8B-B14F-4D97-AF65-F5344CB8AC3E}">
        <p14:creationId xmlns:p14="http://schemas.microsoft.com/office/powerpoint/2010/main" val="3006992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Conteúdo 2"/>
          <p:cNvSpPr>
            <a:spLocks noGrp="1"/>
          </p:cNvSpPr>
          <p:nvPr>
            <p:ph sz="half" idx="1"/>
          </p:nvPr>
        </p:nvSpPr>
        <p:spPr>
          <a:xfrm>
            <a:off x="838200" y="1825625"/>
            <a:ext cx="5181600" cy="4351338"/>
          </a:xfrm>
        </p:spPr>
        <p:txBody>
          <a:bodyPr/>
          <a:lstStyle/>
          <a:p>
            <a:pPr lvl="0"/>
            <a:r>
              <a:rPr lang="pt-BR" smtClean="0"/>
              <a:t>Editar estilos de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Conteúdo 3"/>
          <p:cNvSpPr>
            <a:spLocks noGrp="1"/>
          </p:cNvSpPr>
          <p:nvPr>
            <p:ph sz="half" idx="2"/>
          </p:nvPr>
        </p:nvSpPr>
        <p:spPr>
          <a:xfrm>
            <a:off x="6172200" y="1825625"/>
            <a:ext cx="5181600" cy="4351338"/>
          </a:xfrm>
        </p:spPr>
        <p:txBody>
          <a:bodyPr/>
          <a:lstStyle/>
          <a:p>
            <a:pPr lvl="0"/>
            <a:r>
              <a:rPr lang="pt-BR" smtClean="0"/>
              <a:t>Editar estilos de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Data 4"/>
          <p:cNvSpPr>
            <a:spLocks noGrp="1"/>
          </p:cNvSpPr>
          <p:nvPr>
            <p:ph type="dt" sz="half" idx="10"/>
          </p:nvPr>
        </p:nvSpPr>
        <p:spPr/>
        <p:txBody>
          <a:bodyPr/>
          <a:lstStyle/>
          <a:p>
            <a:fld id="{A63D6035-8DE8-4420-B0E8-F16B3F09AE6B}" type="datetimeFigureOut">
              <a:rPr lang="pt-BR" smtClean="0"/>
              <a:t>19/11/2019</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4E515B5E-6CBE-466A-B3DB-CF41A3A03871}" type="slidenum">
              <a:rPr lang="pt-BR" smtClean="0"/>
              <a:t>‹nº›</a:t>
            </a:fld>
            <a:endParaRPr lang="pt-BR"/>
          </a:p>
        </p:txBody>
      </p:sp>
    </p:spTree>
    <p:extLst>
      <p:ext uri="{BB962C8B-B14F-4D97-AF65-F5344CB8AC3E}">
        <p14:creationId xmlns:p14="http://schemas.microsoft.com/office/powerpoint/2010/main" val="35696671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pt-BR" smtClean="0"/>
              <a:t>Clique para editar o título mestre</a:t>
            </a:r>
            <a:endParaRPr lang="pt-BR"/>
          </a:p>
        </p:txBody>
      </p:sp>
      <p:sp>
        <p:nvSpPr>
          <p:cNvPr id="3" name="Espaço Reservado para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Editar estilos de texto Mestre</a:t>
            </a:r>
          </a:p>
        </p:txBody>
      </p:sp>
      <p:sp>
        <p:nvSpPr>
          <p:cNvPr id="4" name="Espaço Reservado para Conteúdo 3"/>
          <p:cNvSpPr>
            <a:spLocks noGrp="1"/>
          </p:cNvSpPr>
          <p:nvPr>
            <p:ph sz="half" idx="2"/>
          </p:nvPr>
        </p:nvSpPr>
        <p:spPr>
          <a:xfrm>
            <a:off x="839788" y="2505075"/>
            <a:ext cx="5157787" cy="3684588"/>
          </a:xfrm>
        </p:spPr>
        <p:txBody>
          <a:bodyPr/>
          <a:lstStyle/>
          <a:p>
            <a:pPr lvl="0"/>
            <a:r>
              <a:rPr lang="pt-BR" smtClean="0"/>
              <a:t>Editar estilos de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Editar estilos de texto Mestre</a:t>
            </a:r>
          </a:p>
        </p:txBody>
      </p:sp>
      <p:sp>
        <p:nvSpPr>
          <p:cNvPr id="6" name="Espaço Reservado para Conteúdo 5"/>
          <p:cNvSpPr>
            <a:spLocks noGrp="1"/>
          </p:cNvSpPr>
          <p:nvPr>
            <p:ph sz="quarter" idx="4"/>
          </p:nvPr>
        </p:nvSpPr>
        <p:spPr>
          <a:xfrm>
            <a:off x="6172200" y="2505075"/>
            <a:ext cx="5183188" cy="3684588"/>
          </a:xfrm>
        </p:spPr>
        <p:txBody>
          <a:bodyPr/>
          <a:lstStyle/>
          <a:p>
            <a:pPr lvl="0"/>
            <a:r>
              <a:rPr lang="pt-BR" smtClean="0"/>
              <a:t>Editar estilos de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7" name="Espaço Reservado para Data 6"/>
          <p:cNvSpPr>
            <a:spLocks noGrp="1"/>
          </p:cNvSpPr>
          <p:nvPr>
            <p:ph type="dt" sz="half" idx="10"/>
          </p:nvPr>
        </p:nvSpPr>
        <p:spPr/>
        <p:txBody>
          <a:bodyPr/>
          <a:lstStyle/>
          <a:p>
            <a:fld id="{A63D6035-8DE8-4420-B0E8-F16B3F09AE6B}" type="datetimeFigureOut">
              <a:rPr lang="pt-BR" smtClean="0"/>
              <a:t>19/11/2019</a:t>
            </a:fld>
            <a:endParaRPr lang="pt-BR"/>
          </a:p>
        </p:txBody>
      </p:sp>
      <p:sp>
        <p:nvSpPr>
          <p:cNvPr id="8" name="Espaço Reservado para Rodapé 7"/>
          <p:cNvSpPr>
            <a:spLocks noGrp="1"/>
          </p:cNvSpPr>
          <p:nvPr>
            <p:ph type="ftr" sz="quarter" idx="11"/>
          </p:nvPr>
        </p:nvSpPr>
        <p:spPr/>
        <p:txBody>
          <a:bodyPr/>
          <a:lstStyle/>
          <a:p>
            <a:endParaRPr lang="pt-BR"/>
          </a:p>
        </p:txBody>
      </p:sp>
      <p:sp>
        <p:nvSpPr>
          <p:cNvPr id="9" name="Espaço Reservado para Número de Slide 8"/>
          <p:cNvSpPr>
            <a:spLocks noGrp="1"/>
          </p:cNvSpPr>
          <p:nvPr>
            <p:ph type="sldNum" sz="quarter" idx="12"/>
          </p:nvPr>
        </p:nvSpPr>
        <p:spPr/>
        <p:txBody>
          <a:bodyPr/>
          <a:lstStyle/>
          <a:p>
            <a:fld id="{4E515B5E-6CBE-466A-B3DB-CF41A3A03871}" type="slidenum">
              <a:rPr lang="pt-BR" smtClean="0"/>
              <a:t>‹nº›</a:t>
            </a:fld>
            <a:endParaRPr lang="pt-BR"/>
          </a:p>
        </p:txBody>
      </p:sp>
    </p:spTree>
    <p:extLst>
      <p:ext uri="{BB962C8B-B14F-4D97-AF65-F5344CB8AC3E}">
        <p14:creationId xmlns:p14="http://schemas.microsoft.com/office/powerpoint/2010/main" val="7173718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Data 2"/>
          <p:cNvSpPr>
            <a:spLocks noGrp="1"/>
          </p:cNvSpPr>
          <p:nvPr>
            <p:ph type="dt" sz="half" idx="10"/>
          </p:nvPr>
        </p:nvSpPr>
        <p:spPr/>
        <p:txBody>
          <a:bodyPr/>
          <a:lstStyle/>
          <a:p>
            <a:fld id="{A63D6035-8DE8-4420-B0E8-F16B3F09AE6B}" type="datetimeFigureOut">
              <a:rPr lang="pt-BR" smtClean="0"/>
              <a:t>19/11/2019</a:t>
            </a:fld>
            <a:endParaRPr lang="pt-BR"/>
          </a:p>
        </p:txBody>
      </p:sp>
      <p:sp>
        <p:nvSpPr>
          <p:cNvPr id="4" name="Espaço Reservado para Rodapé 3"/>
          <p:cNvSpPr>
            <a:spLocks noGrp="1"/>
          </p:cNvSpPr>
          <p:nvPr>
            <p:ph type="ftr" sz="quarter" idx="11"/>
          </p:nvPr>
        </p:nvSpPr>
        <p:spPr/>
        <p:txBody>
          <a:bodyPr/>
          <a:lstStyle/>
          <a:p>
            <a:endParaRPr lang="pt-BR"/>
          </a:p>
        </p:txBody>
      </p:sp>
      <p:sp>
        <p:nvSpPr>
          <p:cNvPr id="5" name="Espaço Reservado para Número de Slide 4"/>
          <p:cNvSpPr>
            <a:spLocks noGrp="1"/>
          </p:cNvSpPr>
          <p:nvPr>
            <p:ph type="sldNum" sz="quarter" idx="12"/>
          </p:nvPr>
        </p:nvSpPr>
        <p:spPr/>
        <p:txBody>
          <a:bodyPr/>
          <a:lstStyle/>
          <a:p>
            <a:fld id="{4E515B5E-6CBE-466A-B3DB-CF41A3A03871}" type="slidenum">
              <a:rPr lang="pt-BR" smtClean="0"/>
              <a:t>‹nº›</a:t>
            </a:fld>
            <a:endParaRPr lang="pt-BR"/>
          </a:p>
        </p:txBody>
      </p:sp>
    </p:spTree>
    <p:extLst>
      <p:ext uri="{BB962C8B-B14F-4D97-AF65-F5344CB8AC3E}">
        <p14:creationId xmlns:p14="http://schemas.microsoft.com/office/powerpoint/2010/main" val="7573073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p:cNvSpPr>
            <a:spLocks noGrp="1"/>
          </p:cNvSpPr>
          <p:nvPr>
            <p:ph type="dt" sz="half" idx="10"/>
          </p:nvPr>
        </p:nvSpPr>
        <p:spPr/>
        <p:txBody>
          <a:bodyPr/>
          <a:lstStyle/>
          <a:p>
            <a:fld id="{A63D6035-8DE8-4420-B0E8-F16B3F09AE6B}" type="datetimeFigureOut">
              <a:rPr lang="pt-BR" smtClean="0"/>
              <a:t>19/11/2019</a:t>
            </a:fld>
            <a:endParaRPr lang="pt-BR"/>
          </a:p>
        </p:txBody>
      </p:sp>
      <p:sp>
        <p:nvSpPr>
          <p:cNvPr id="3" name="Espaço Reservado para Rodapé 2"/>
          <p:cNvSpPr>
            <a:spLocks noGrp="1"/>
          </p:cNvSpPr>
          <p:nvPr>
            <p:ph type="ftr" sz="quarter" idx="11"/>
          </p:nvPr>
        </p:nvSpPr>
        <p:spPr/>
        <p:txBody>
          <a:bodyPr/>
          <a:lstStyle/>
          <a:p>
            <a:endParaRPr lang="pt-BR"/>
          </a:p>
        </p:txBody>
      </p:sp>
      <p:sp>
        <p:nvSpPr>
          <p:cNvPr id="4" name="Espaço Reservado para Número de Slide 3"/>
          <p:cNvSpPr>
            <a:spLocks noGrp="1"/>
          </p:cNvSpPr>
          <p:nvPr>
            <p:ph type="sldNum" sz="quarter" idx="12"/>
          </p:nvPr>
        </p:nvSpPr>
        <p:spPr/>
        <p:txBody>
          <a:bodyPr/>
          <a:lstStyle/>
          <a:p>
            <a:fld id="{4E515B5E-6CBE-466A-B3DB-CF41A3A03871}" type="slidenum">
              <a:rPr lang="pt-BR" smtClean="0"/>
              <a:t>‹nº›</a:t>
            </a:fld>
            <a:endParaRPr lang="pt-BR"/>
          </a:p>
        </p:txBody>
      </p:sp>
    </p:spTree>
    <p:extLst>
      <p:ext uri="{BB962C8B-B14F-4D97-AF65-F5344CB8AC3E}">
        <p14:creationId xmlns:p14="http://schemas.microsoft.com/office/powerpoint/2010/main" val="33050333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pt-BR" smtClean="0"/>
              <a:t>Clique para editar o título mestre</a:t>
            </a:r>
            <a:endParaRPr lang="pt-BR"/>
          </a:p>
        </p:txBody>
      </p:sp>
      <p:sp>
        <p:nvSpPr>
          <p:cNvPr id="3" name="Espaço Reservado para Conteú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smtClean="0"/>
              <a:t>Editar estilos de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smtClean="0"/>
              <a:t>Editar estilos de texto Mestre</a:t>
            </a:r>
          </a:p>
        </p:txBody>
      </p:sp>
      <p:sp>
        <p:nvSpPr>
          <p:cNvPr id="5" name="Espaço Reservado para Data 4"/>
          <p:cNvSpPr>
            <a:spLocks noGrp="1"/>
          </p:cNvSpPr>
          <p:nvPr>
            <p:ph type="dt" sz="half" idx="10"/>
          </p:nvPr>
        </p:nvSpPr>
        <p:spPr/>
        <p:txBody>
          <a:bodyPr/>
          <a:lstStyle/>
          <a:p>
            <a:fld id="{A63D6035-8DE8-4420-B0E8-F16B3F09AE6B}" type="datetimeFigureOut">
              <a:rPr lang="pt-BR" smtClean="0"/>
              <a:t>19/11/2019</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4E515B5E-6CBE-466A-B3DB-CF41A3A03871}" type="slidenum">
              <a:rPr lang="pt-BR" smtClean="0"/>
              <a:t>‹nº›</a:t>
            </a:fld>
            <a:endParaRPr lang="pt-BR"/>
          </a:p>
        </p:txBody>
      </p:sp>
    </p:spTree>
    <p:extLst>
      <p:ext uri="{BB962C8B-B14F-4D97-AF65-F5344CB8AC3E}">
        <p14:creationId xmlns:p14="http://schemas.microsoft.com/office/powerpoint/2010/main" val="6244950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pt-BR" smtClean="0"/>
              <a:t>Clique para editar o título mestre</a:t>
            </a:r>
            <a:endParaRPr lang="pt-BR"/>
          </a:p>
        </p:txBody>
      </p:sp>
      <p:sp>
        <p:nvSpPr>
          <p:cNvPr id="3" name="Espaço Reservado para Imagem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Espaço Reservado para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smtClean="0"/>
              <a:t>Editar estilos de texto Mestre</a:t>
            </a:r>
          </a:p>
        </p:txBody>
      </p:sp>
      <p:sp>
        <p:nvSpPr>
          <p:cNvPr id="5" name="Espaço Reservado para Data 4"/>
          <p:cNvSpPr>
            <a:spLocks noGrp="1"/>
          </p:cNvSpPr>
          <p:nvPr>
            <p:ph type="dt" sz="half" idx="10"/>
          </p:nvPr>
        </p:nvSpPr>
        <p:spPr/>
        <p:txBody>
          <a:bodyPr/>
          <a:lstStyle/>
          <a:p>
            <a:fld id="{A63D6035-8DE8-4420-B0E8-F16B3F09AE6B}" type="datetimeFigureOut">
              <a:rPr lang="pt-BR" smtClean="0"/>
              <a:t>19/11/2019</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4E515B5E-6CBE-466A-B3DB-CF41A3A03871}" type="slidenum">
              <a:rPr lang="pt-BR" smtClean="0"/>
              <a:t>‹nº›</a:t>
            </a:fld>
            <a:endParaRPr lang="pt-BR"/>
          </a:p>
        </p:txBody>
      </p:sp>
    </p:spTree>
    <p:extLst>
      <p:ext uri="{BB962C8B-B14F-4D97-AF65-F5344CB8AC3E}">
        <p14:creationId xmlns:p14="http://schemas.microsoft.com/office/powerpoint/2010/main" val="8550120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t-BR" smtClean="0"/>
              <a:t>Clique para editar o título mestre</a:t>
            </a:r>
            <a:endParaRPr lang="pt-BR"/>
          </a:p>
        </p:txBody>
      </p:sp>
      <p:sp>
        <p:nvSpPr>
          <p:cNvPr id="3" name="Espaço Reservado para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t-BR" smtClean="0"/>
              <a:t>Editar estilos de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63D6035-8DE8-4420-B0E8-F16B3F09AE6B}" type="datetimeFigureOut">
              <a:rPr lang="pt-BR" smtClean="0"/>
              <a:t>19/11/2019</a:t>
            </a:fld>
            <a:endParaRPr lang="pt-BR"/>
          </a:p>
        </p:txBody>
      </p:sp>
      <p:sp>
        <p:nvSpPr>
          <p:cNvPr id="5" name="Espaço Reservado para Rodapé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t-BR"/>
          </a:p>
        </p:txBody>
      </p:sp>
      <p:sp>
        <p:nvSpPr>
          <p:cNvPr id="6" name="Espaço Reservado para Número de Slide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E515B5E-6CBE-466A-B3DB-CF41A3A03871}" type="slidenum">
              <a:rPr lang="pt-BR" smtClean="0"/>
              <a:t>‹nº›</a:t>
            </a:fld>
            <a:endParaRPr lang="pt-BR"/>
          </a:p>
        </p:txBody>
      </p:sp>
    </p:spTree>
    <p:extLst>
      <p:ext uri="{BB962C8B-B14F-4D97-AF65-F5344CB8AC3E}">
        <p14:creationId xmlns:p14="http://schemas.microsoft.com/office/powerpoint/2010/main" val="429411594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 Id="rId5" Type="http://schemas.openxmlformats.org/officeDocument/2006/relationships/image" Target="../media/image37.png"/><Relationship Id="rId4" Type="http://schemas.openxmlformats.org/officeDocument/2006/relationships/image" Target="../media/image36.png"/></Relationships>
</file>

<file path=ppt/slides/_rels/slide1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41.jpeg"/><Relationship Id="rId4" Type="http://schemas.openxmlformats.org/officeDocument/2006/relationships/image" Target="../media/image40.jpeg"/></Relationships>
</file>

<file path=ppt/slides/_rels/slide1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jpeg"/><Relationship Id="rId1" Type="http://schemas.openxmlformats.org/officeDocument/2006/relationships/slideLayout" Target="../slideLayouts/slideLayout7.xml"/><Relationship Id="rId5" Type="http://schemas.openxmlformats.org/officeDocument/2006/relationships/image" Target="../media/image46.png"/><Relationship Id="rId4" Type="http://schemas.openxmlformats.org/officeDocument/2006/relationships/image" Target="../media/image45.png"/></Relationships>
</file>

<file path=ppt/slides/_rels/slide1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7.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jpeg"/></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3.png"/><Relationship Id="rId1" Type="http://schemas.openxmlformats.org/officeDocument/2006/relationships/slideLayout" Target="../slideLayouts/slideLayout7.xml"/><Relationship Id="rId5" Type="http://schemas.openxmlformats.org/officeDocument/2006/relationships/image" Target="../media/image32.png"/><Relationship Id="rId4" Type="http://schemas.openxmlformats.org/officeDocument/2006/relationships/image" Target="../media/image46.png"/></Relationships>
</file>

<file path=ppt/slides/_rels/slide1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7.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1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7.xml"/><Relationship Id="rId5" Type="http://schemas.openxmlformats.org/officeDocument/2006/relationships/image" Target="../media/image62.png"/><Relationship Id="rId4" Type="http://schemas.openxmlformats.org/officeDocument/2006/relationships/image" Target="../media/image61.png"/></Relationships>
</file>

<file path=ppt/slides/_rels/slide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3.png"/><Relationship Id="rId1" Type="http://schemas.openxmlformats.org/officeDocument/2006/relationships/slideLayout" Target="../slideLayouts/slideLayout7.xml"/><Relationship Id="rId6" Type="http://schemas.openxmlformats.org/officeDocument/2006/relationships/image" Target="../media/image43.jpeg"/><Relationship Id="rId5" Type="http://schemas.openxmlformats.org/officeDocument/2006/relationships/image" Target="../media/image32.png"/><Relationship Id="rId4" Type="http://schemas.openxmlformats.org/officeDocument/2006/relationships/image" Target="../media/image46.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jpe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71.jp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72.jp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media/image6.jpeg"/><Relationship Id="rId7" Type="http://schemas.openxmlformats.org/officeDocument/2006/relationships/image" Target="../media/image10.jpeg"/><Relationship Id="rId2" Type="http://schemas.openxmlformats.org/officeDocument/2006/relationships/image" Target="../media/image5.jpeg"/><Relationship Id="rId1" Type="http://schemas.openxmlformats.org/officeDocument/2006/relationships/slideLayout" Target="../slideLayouts/slideLayout7.xml"/><Relationship Id="rId6" Type="http://schemas.openxmlformats.org/officeDocument/2006/relationships/image" Target="../media/image9.jpeg"/><Relationship Id="rId5" Type="http://schemas.openxmlformats.org/officeDocument/2006/relationships/image" Target="../media/image8.png"/><Relationship Id="rId4" Type="http://schemas.openxmlformats.org/officeDocument/2006/relationships/image" Target="../media/image7.jpeg"/></Relationships>
</file>

<file path=ppt/slides/_rels/slide30.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75.jp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76.jp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77.jp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image" Target="../media/image78.jpg"/><Relationship Id="rId1" Type="http://schemas.openxmlformats.org/officeDocument/2006/relationships/slideLayout" Target="../slideLayouts/slideLayout6.xml"/><Relationship Id="rId5" Type="http://schemas.openxmlformats.org/officeDocument/2006/relationships/image" Target="../media/image81.png"/><Relationship Id="rId4" Type="http://schemas.openxmlformats.org/officeDocument/2006/relationships/image" Target="../media/image80.png"/></Relationships>
</file>

<file path=ppt/slides/_rels/slide38.xml.rels><?xml version="1.0" encoding="UTF-8" standalone="yes"?>
<Relationships xmlns="http://schemas.openxmlformats.org/package/2006/relationships"><Relationship Id="rId2" Type="http://schemas.openxmlformats.org/officeDocument/2006/relationships/image" Target="../media/image82.emf"/><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83.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7.xml"/><Relationship Id="rId5" Type="http://schemas.openxmlformats.org/officeDocument/2006/relationships/image" Target="../media/image15.jpeg"/><Relationship Id="rId4" Type="http://schemas.openxmlformats.org/officeDocument/2006/relationships/image" Target="../media/image14.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image" Target="../media/image84.jp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7.xml"/><Relationship Id="rId5" Type="http://schemas.openxmlformats.org/officeDocument/2006/relationships/image" Target="../media/image19.jpeg"/><Relationship Id="rId4" Type="http://schemas.openxmlformats.org/officeDocument/2006/relationships/image" Target="../media/image18.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85.jpg"/><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hyperlink" Target="mailto:professorfabianotp@gmail.com" TargetMode="Externa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7.jpeg"/><Relationship Id="rId1" Type="http://schemas.openxmlformats.org/officeDocument/2006/relationships/slideLayout" Target="../slideLayouts/slideLayout7.xml"/><Relationship Id="rId5" Type="http://schemas.openxmlformats.org/officeDocument/2006/relationships/image" Target="../media/image22.jpeg"/><Relationship Id="rId4" Type="http://schemas.openxmlformats.org/officeDocument/2006/relationships/image" Target="../media/image21.jpeg"/></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23.jpeg"/><Relationship Id="rId1" Type="http://schemas.openxmlformats.org/officeDocument/2006/relationships/slideLayout" Target="../slideLayouts/slideLayout7.xml"/><Relationship Id="rId5" Type="http://schemas.openxmlformats.org/officeDocument/2006/relationships/image" Target="../media/image25.png"/><Relationship Id="rId4" Type="http://schemas.openxmlformats.org/officeDocument/2006/relationships/image" Target="../media/image24.jpeg"/></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 Id="rId5" Type="http://schemas.openxmlformats.org/officeDocument/2006/relationships/image" Target="../media/image29.png"/><Relationship Id="rId4" Type="http://schemas.openxmlformats.org/officeDocument/2006/relationships/image" Target="../media/image28.jpeg"/></Relationships>
</file>

<file path=ppt/slides/_rels/slide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 Id="rId5" Type="http://schemas.openxmlformats.org/officeDocument/2006/relationships/image" Target="../media/image33.png"/><Relationship Id="rId4"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p:cNvPicPr/>
          <p:nvPr/>
        </p:nvPicPr>
        <p:blipFill>
          <a:blip r:embed="rId2"/>
          <a:srcRect/>
          <a:stretch>
            <a:fillRect/>
          </a:stretch>
        </p:blipFill>
        <p:spPr bwMode="auto">
          <a:xfrm>
            <a:off x="1738282" y="214290"/>
            <a:ext cx="1403350" cy="1054100"/>
          </a:xfrm>
          <a:prstGeom prst="rect">
            <a:avLst/>
          </a:prstGeom>
          <a:noFill/>
          <a:ln w="9525">
            <a:noFill/>
            <a:miter lim="800000"/>
            <a:headEnd/>
            <a:tailEnd/>
          </a:ln>
        </p:spPr>
      </p:pic>
      <p:sp>
        <p:nvSpPr>
          <p:cNvPr id="5" name="Retângulo 4"/>
          <p:cNvSpPr/>
          <p:nvPr/>
        </p:nvSpPr>
        <p:spPr>
          <a:xfrm>
            <a:off x="3595670" y="857232"/>
            <a:ext cx="5072082" cy="369332"/>
          </a:xfrm>
          <a:prstGeom prst="rect">
            <a:avLst/>
          </a:prstGeom>
        </p:spPr>
        <p:txBody>
          <a:bodyPr wrap="square">
            <a:spAutoFit/>
          </a:bodyPr>
          <a:lstStyle/>
          <a:p>
            <a:r>
              <a:rPr lang="pt-BR" b="1" dirty="0"/>
              <a:t>UNIVERSIDADE NORTE DO PARANÁ – UNOPAR </a:t>
            </a:r>
            <a:endParaRPr lang="pt-BR" dirty="0"/>
          </a:p>
        </p:txBody>
      </p:sp>
      <p:pic>
        <p:nvPicPr>
          <p:cNvPr id="6" name="Imagem 5"/>
          <p:cNvPicPr/>
          <p:nvPr/>
        </p:nvPicPr>
        <p:blipFill>
          <a:blip r:embed="rId3"/>
          <a:srcRect/>
          <a:stretch>
            <a:fillRect/>
          </a:stretch>
        </p:blipFill>
        <p:spPr bwMode="auto">
          <a:xfrm>
            <a:off x="8739206" y="214290"/>
            <a:ext cx="1306830" cy="1117600"/>
          </a:xfrm>
          <a:prstGeom prst="rect">
            <a:avLst/>
          </a:prstGeom>
          <a:noFill/>
          <a:ln w="9525">
            <a:noFill/>
            <a:miter lim="800000"/>
            <a:headEnd/>
            <a:tailEnd/>
          </a:ln>
        </p:spPr>
      </p:pic>
      <p:sp>
        <p:nvSpPr>
          <p:cNvPr id="1026" name="WordArt 2"/>
          <p:cNvSpPr>
            <a:spLocks noChangeArrowheads="1" noChangeShapeType="1" noTextEdit="1"/>
          </p:cNvSpPr>
          <p:nvPr/>
        </p:nvSpPr>
        <p:spPr bwMode="auto">
          <a:xfrm>
            <a:off x="4667240" y="2285992"/>
            <a:ext cx="2667000" cy="1628776"/>
          </a:xfrm>
          <a:prstGeom prst="rect">
            <a:avLst/>
          </a:prstGeom>
        </p:spPr>
        <p:txBody>
          <a:bodyPr wrap="none" fromWordArt="1">
            <a:prstTxWarp prst="textArchUp">
              <a:avLst>
                <a:gd name="adj" fmla="val 10800000"/>
              </a:avLst>
            </a:prstTxWarp>
          </a:bodyPr>
          <a:lstStyle/>
          <a:p>
            <a:pPr algn="ctr" rtl="0"/>
            <a:endParaRPr lang="pt-BR" sz="3600" kern="10" dirty="0">
              <a:ln w="9525">
                <a:solidFill>
                  <a:srgbClr val="0000FF"/>
                </a:solidFill>
                <a:round/>
                <a:headEnd/>
                <a:tailEnd/>
              </a:ln>
              <a:gradFill rotWithShape="1">
                <a:gsLst>
                  <a:gs pos="0">
                    <a:srgbClr val="0000FF"/>
                  </a:gs>
                  <a:gs pos="100000">
                    <a:srgbClr val="0000FF">
                      <a:gamma/>
                      <a:shade val="46275"/>
                      <a:invGamma/>
                    </a:srgbClr>
                  </a:gs>
                </a:gsLst>
                <a:lin ang="5400000" scaled="1"/>
              </a:gradFill>
              <a:latin typeface="Arial"/>
              <a:cs typeface="Arial"/>
            </a:endParaRPr>
          </a:p>
        </p:txBody>
      </p:sp>
      <p:sp>
        <p:nvSpPr>
          <p:cNvPr id="10" name="CaixaDeTexto 9"/>
          <p:cNvSpPr txBox="1"/>
          <p:nvPr/>
        </p:nvSpPr>
        <p:spPr>
          <a:xfrm>
            <a:off x="2861676" y="5473903"/>
            <a:ext cx="7184360" cy="369332"/>
          </a:xfrm>
          <a:prstGeom prst="rect">
            <a:avLst/>
          </a:prstGeom>
          <a:noFill/>
        </p:spPr>
        <p:txBody>
          <a:bodyPr wrap="square" rtlCol="0">
            <a:spAutoFit/>
          </a:bodyPr>
          <a:lstStyle/>
          <a:p>
            <a:r>
              <a:rPr lang="pt-BR" dirty="0" smtClean="0"/>
              <a:t>PELC UNOPAR – PROGRAMA ESPORTE LAZER E CIDADANIA DA UNOPAR </a:t>
            </a:r>
            <a:endParaRPr lang="pt-BR" dirty="0"/>
          </a:p>
        </p:txBody>
      </p:sp>
      <p:pic>
        <p:nvPicPr>
          <p:cNvPr id="2" name="Picture 2"/>
          <p:cNvPicPr>
            <a:picLocks noChangeAspect="1" noChangeArrowheads="1"/>
          </p:cNvPicPr>
          <p:nvPr/>
        </p:nvPicPr>
        <p:blipFill>
          <a:blip r:embed="rId4" cstate="print"/>
          <a:srcRect/>
          <a:stretch>
            <a:fillRect/>
          </a:stretch>
        </p:blipFill>
        <p:spPr bwMode="auto">
          <a:xfrm>
            <a:off x="4310050" y="1428736"/>
            <a:ext cx="3617936" cy="3648566"/>
          </a:xfrm>
          <a:prstGeom prst="rect">
            <a:avLst/>
          </a:prstGeom>
          <a:noFill/>
          <a:ln w="9525">
            <a:noFill/>
            <a:miter lim="800000"/>
            <a:headEnd/>
            <a:tailEnd/>
          </a:ln>
          <a:effectLst/>
        </p:spPr>
      </p:pic>
    </p:spTree>
    <p:extLst>
      <p:ext uri="{BB962C8B-B14F-4D97-AF65-F5344CB8AC3E}">
        <p14:creationId xmlns:p14="http://schemas.microsoft.com/office/powerpoint/2010/main" val="411049193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p:cNvPicPr>
            <a:picLocks noChangeAspect="1" noChangeArrowheads="1"/>
          </p:cNvPicPr>
          <p:nvPr/>
        </p:nvPicPr>
        <p:blipFill>
          <a:blip r:embed="rId2"/>
          <a:srcRect/>
          <a:stretch>
            <a:fillRect/>
          </a:stretch>
        </p:blipFill>
        <p:spPr bwMode="auto">
          <a:xfrm>
            <a:off x="1524001" y="1"/>
            <a:ext cx="2147008" cy="1714487"/>
          </a:xfrm>
          <a:prstGeom prst="rect">
            <a:avLst/>
          </a:prstGeom>
          <a:noFill/>
          <a:ln w="9525">
            <a:noFill/>
            <a:miter lim="800000"/>
            <a:headEnd/>
            <a:tailEnd/>
          </a:ln>
          <a:effectLst/>
        </p:spPr>
      </p:pic>
      <p:pic>
        <p:nvPicPr>
          <p:cNvPr id="25603" name="Picture 3"/>
          <p:cNvPicPr>
            <a:picLocks noChangeAspect="1" noChangeArrowheads="1"/>
          </p:cNvPicPr>
          <p:nvPr/>
        </p:nvPicPr>
        <p:blipFill>
          <a:blip r:embed="rId3"/>
          <a:srcRect/>
          <a:stretch>
            <a:fillRect/>
          </a:stretch>
        </p:blipFill>
        <p:spPr bwMode="auto">
          <a:xfrm>
            <a:off x="1524000" y="1714488"/>
            <a:ext cx="2143108" cy="1714512"/>
          </a:xfrm>
          <a:prstGeom prst="rect">
            <a:avLst/>
          </a:prstGeom>
          <a:noFill/>
          <a:ln w="9525">
            <a:noFill/>
            <a:miter lim="800000"/>
            <a:headEnd/>
            <a:tailEnd/>
          </a:ln>
          <a:effectLst/>
        </p:spPr>
      </p:pic>
      <p:pic>
        <p:nvPicPr>
          <p:cNvPr id="25604" name="Picture 4"/>
          <p:cNvPicPr>
            <a:picLocks noChangeAspect="1" noChangeArrowheads="1"/>
          </p:cNvPicPr>
          <p:nvPr/>
        </p:nvPicPr>
        <p:blipFill>
          <a:blip r:embed="rId4"/>
          <a:srcRect/>
          <a:stretch>
            <a:fillRect/>
          </a:stretch>
        </p:blipFill>
        <p:spPr bwMode="auto">
          <a:xfrm>
            <a:off x="1524000" y="3429001"/>
            <a:ext cx="2143108" cy="1643063"/>
          </a:xfrm>
          <a:prstGeom prst="rect">
            <a:avLst/>
          </a:prstGeom>
          <a:noFill/>
          <a:ln w="9525">
            <a:noFill/>
            <a:miter lim="800000"/>
            <a:headEnd/>
            <a:tailEnd/>
          </a:ln>
          <a:effectLst/>
        </p:spPr>
      </p:pic>
      <p:sp>
        <p:nvSpPr>
          <p:cNvPr id="25606" name="AutoShape 6" descr="Resultado de imagem para imagens equipes esportivas daunopar"/>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pic>
        <p:nvPicPr>
          <p:cNvPr id="25607" name="Picture 7"/>
          <p:cNvPicPr>
            <a:picLocks noChangeAspect="1" noChangeArrowheads="1"/>
          </p:cNvPicPr>
          <p:nvPr/>
        </p:nvPicPr>
        <p:blipFill>
          <a:blip r:embed="rId5"/>
          <a:srcRect/>
          <a:stretch>
            <a:fillRect/>
          </a:stretch>
        </p:blipFill>
        <p:spPr bwMode="auto">
          <a:xfrm>
            <a:off x="1524002" y="5124450"/>
            <a:ext cx="2143107" cy="1733550"/>
          </a:xfrm>
          <a:prstGeom prst="rect">
            <a:avLst/>
          </a:prstGeom>
          <a:noFill/>
          <a:ln w="9525">
            <a:noFill/>
            <a:miter lim="800000"/>
            <a:headEnd/>
            <a:tailEnd/>
          </a:ln>
          <a:effectLst/>
        </p:spPr>
      </p:pic>
      <p:sp>
        <p:nvSpPr>
          <p:cNvPr id="7" name="CaixaDeTexto 6"/>
          <p:cNvSpPr txBox="1"/>
          <p:nvPr/>
        </p:nvSpPr>
        <p:spPr>
          <a:xfrm>
            <a:off x="3952860" y="285728"/>
            <a:ext cx="6500826" cy="6878806"/>
          </a:xfrm>
          <a:prstGeom prst="rect">
            <a:avLst/>
          </a:prstGeom>
          <a:noFill/>
        </p:spPr>
        <p:txBody>
          <a:bodyPr wrap="square" rtlCol="0">
            <a:spAutoFit/>
          </a:bodyPr>
          <a:lstStyle/>
          <a:p>
            <a:pPr algn="ctr"/>
            <a:r>
              <a:rPr lang="pt-BR" b="1" dirty="0"/>
              <a:t>DETALHES E CONCEPÇÕES DOPROJETO:</a:t>
            </a:r>
          </a:p>
          <a:p>
            <a:pPr algn="just"/>
            <a:endParaRPr lang="pt-BR" dirty="0"/>
          </a:p>
          <a:p>
            <a:pPr algn="just"/>
            <a:r>
              <a:rPr lang="pt-BR" dirty="0"/>
              <a:t>PUBLICO ALVO:</a:t>
            </a:r>
          </a:p>
          <a:p>
            <a:pPr algn="just">
              <a:lnSpc>
                <a:spcPct val="150000"/>
              </a:lnSpc>
            </a:pPr>
            <a:r>
              <a:rPr lang="pt-BR" dirty="0"/>
              <a:t>Crianças e jovens com idade entre 07 e 16 anos de idade, com interesse na prática esportiva dirigida (programa de iniciação  esportiva nas modalidades do Projeto Formando, Educando, Revelando).</a:t>
            </a:r>
          </a:p>
          <a:p>
            <a:pPr algn="just"/>
            <a:endParaRPr lang="pt-BR" dirty="0"/>
          </a:p>
          <a:p>
            <a:pPr algn="just"/>
            <a:r>
              <a:rPr lang="pt-BR" dirty="0"/>
              <a:t>ABRANGÊNCIA:</a:t>
            </a:r>
          </a:p>
          <a:p>
            <a:pPr algn="just">
              <a:lnSpc>
                <a:spcPct val="150000"/>
              </a:lnSpc>
            </a:pPr>
            <a:r>
              <a:rPr lang="pt-BR" dirty="0"/>
              <a:t>Com  disponibilização de vagas para todos os alunos regularmente matriculados na rede de ensino do nosso município, estaremos tornando ainda mais fortes as disputas realizadas pelos JERGS municipais bem como os demais eventos esportivos organizados. </a:t>
            </a:r>
          </a:p>
          <a:p>
            <a:pPr algn="just"/>
            <a:endParaRPr lang="pt-BR" dirty="0"/>
          </a:p>
          <a:p>
            <a:pPr algn="just"/>
            <a:r>
              <a:rPr lang="pt-BR" dirty="0"/>
              <a:t>IMPACTO SOCIAL: </a:t>
            </a:r>
          </a:p>
          <a:p>
            <a:pPr algn="just">
              <a:lnSpc>
                <a:spcPct val="150000"/>
              </a:lnSpc>
            </a:pPr>
            <a:r>
              <a:rPr lang="pt-BR" dirty="0"/>
              <a:t>Apesar de ser um projeto que demande uma contribuição mensal por parte dos alunos, existem estratégias para inclusão das crianças  que não possam pagar esta contribuição.    </a:t>
            </a:r>
          </a:p>
          <a:p>
            <a:pPr algn="just"/>
            <a:endParaRPr lang="pt-BR" dirty="0"/>
          </a:p>
        </p:txBody>
      </p:sp>
    </p:spTree>
    <p:extLst>
      <p:ext uri="{BB962C8B-B14F-4D97-AF65-F5344CB8AC3E}">
        <p14:creationId xmlns:p14="http://schemas.microsoft.com/office/powerpoint/2010/main" val="416329600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srcRect/>
          <a:stretch>
            <a:fillRect/>
          </a:stretch>
        </p:blipFill>
        <p:spPr bwMode="auto">
          <a:xfrm>
            <a:off x="1524001" y="0"/>
            <a:ext cx="2002810" cy="1500174"/>
          </a:xfrm>
          <a:prstGeom prst="rect">
            <a:avLst/>
          </a:prstGeom>
          <a:noFill/>
          <a:ln w="9525">
            <a:noFill/>
            <a:miter lim="800000"/>
            <a:headEnd/>
            <a:tailEnd/>
          </a:ln>
          <a:effectLst/>
        </p:spPr>
      </p:pic>
      <p:pic>
        <p:nvPicPr>
          <p:cNvPr id="1029" name="Picture 5" descr="Resultado de imagem para imagens quadras esportivas"/>
          <p:cNvPicPr>
            <a:picLocks noChangeAspect="1" noChangeArrowheads="1"/>
          </p:cNvPicPr>
          <p:nvPr/>
        </p:nvPicPr>
        <p:blipFill>
          <a:blip r:embed="rId3"/>
          <a:srcRect/>
          <a:stretch>
            <a:fillRect/>
          </a:stretch>
        </p:blipFill>
        <p:spPr bwMode="auto">
          <a:xfrm>
            <a:off x="1524001" y="2857496"/>
            <a:ext cx="2000231" cy="1357322"/>
          </a:xfrm>
          <a:prstGeom prst="rect">
            <a:avLst/>
          </a:prstGeom>
          <a:noFill/>
        </p:spPr>
      </p:pic>
      <p:pic>
        <p:nvPicPr>
          <p:cNvPr id="1031" name="Picture 7" descr="Resultado de imagem para images transporte de atletas"/>
          <p:cNvPicPr>
            <a:picLocks noChangeAspect="1" noChangeArrowheads="1"/>
          </p:cNvPicPr>
          <p:nvPr/>
        </p:nvPicPr>
        <p:blipFill>
          <a:blip r:embed="rId4"/>
          <a:srcRect/>
          <a:stretch>
            <a:fillRect/>
          </a:stretch>
        </p:blipFill>
        <p:spPr bwMode="auto">
          <a:xfrm>
            <a:off x="1524002" y="1500174"/>
            <a:ext cx="2000231" cy="1357322"/>
          </a:xfrm>
          <a:prstGeom prst="rect">
            <a:avLst/>
          </a:prstGeom>
          <a:noFill/>
        </p:spPr>
      </p:pic>
      <p:pic>
        <p:nvPicPr>
          <p:cNvPr id="1033" name="Picture 9" descr="Resultado de imagem para imagens de embarque de delegações esportivas"/>
          <p:cNvPicPr>
            <a:picLocks noChangeAspect="1" noChangeArrowheads="1"/>
          </p:cNvPicPr>
          <p:nvPr/>
        </p:nvPicPr>
        <p:blipFill>
          <a:blip r:embed="rId5"/>
          <a:srcRect/>
          <a:stretch>
            <a:fillRect/>
          </a:stretch>
        </p:blipFill>
        <p:spPr bwMode="auto">
          <a:xfrm>
            <a:off x="1524000" y="4071942"/>
            <a:ext cx="2000232" cy="1385886"/>
          </a:xfrm>
          <a:prstGeom prst="rect">
            <a:avLst/>
          </a:prstGeom>
          <a:noFill/>
        </p:spPr>
      </p:pic>
      <p:sp>
        <p:nvSpPr>
          <p:cNvPr id="7" name="CaixaDeTexto 6"/>
          <p:cNvSpPr txBox="1"/>
          <p:nvPr/>
        </p:nvSpPr>
        <p:spPr>
          <a:xfrm>
            <a:off x="3881422" y="214290"/>
            <a:ext cx="6572296" cy="6324808"/>
          </a:xfrm>
          <a:prstGeom prst="rect">
            <a:avLst/>
          </a:prstGeom>
          <a:noFill/>
        </p:spPr>
        <p:txBody>
          <a:bodyPr wrap="square" rtlCol="0">
            <a:spAutoFit/>
          </a:bodyPr>
          <a:lstStyle/>
          <a:p>
            <a:pPr algn="just"/>
            <a:endParaRPr lang="pt-BR" dirty="0"/>
          </a:p>
          <a:p>
            <a:pPr algn="just"/>
            <a:r>
              <a:rPr lang="pt-BR" dirty="0"/>
              <a:t>LOGISTICA:</a:t>
            </a:r>
          </a:p>
          <a:p>
            <a:pPr algn="just">
              <a:lnSpc>
                <a:spcPct val="150000"/>
              </a:lnSpc>
            </a:pPr>
            <a:r>
              <a:rPr lang="pt-BR" dirty="0"/>
              <a:t>As atividades programadas não se restringem a uma rotina única de treinamentos em determinados momentos o projeto necessitará de transporte para fazer jogos amistosos e disputa de competições.</a:t>
            </a:r>
          </a:p>
          <a:p>
            <a:pPr algn="just"/>
            <a:endParaRPr lang="pt-BR" dirty="0"/>
          </a:p>
          <a:p>
            <a:pPr algn="just"/>
            <a:r>
              <a:rPr lang="pt-BR" dirty="0"/>
              <a:t>ORGANIZAÇÃO:</a:t>
            </a:r>
          </a:p>
          <a:p>
            <a:pPr algn="just">
              <a:lnSpc>
                <a:spcPct val="150000"/>
              </a:lnSpc>
            </a:pPr>
            <a:r>
              <a:rPr lang="pt-BR" dirty="0"/>
              <a:t>O “Programa Esporte, Lazer e Cidadania” em seu projeto Piloto o “Formando, Educando e Revelando” terá Coordenação da UNIPASSOS/UNOPAR através da coordenação geral do professor Fabiano da Costa, e será amparado por uma diretoria composta por pais de alunos pertencentes ao projeto (escolhidos em assembléia com pais e professores). As  aulas estarão a cargo de professores de educação física bem como acadêmicos do curso de educação física da UNOPAR. </a:t>
            </a:r>
          </a:p>
          <a:p>
            <a:pPr algn="just"/>
            <a:endParaRPr lang="pt-BR" dirty="0"/>
          </a:p>
          <a:p>
            <a:pPr algn="just"/>
            <a:r>
              <a:rPr lang="pt-BR" dirty="0"/>
              <a:t> </a:t>
            </a:r>
          </a:p>
        </p:txBody>
      </p:sp>
      <p:sp>
        <p:nvSpPr>
          <p:cNvPr id="1035" name="AutoShape 11" descr="Resultado de imagem para imagens de assembléias de pessoas"/>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pic>
        <p:nvPicPr>
          <p:cNvPr id="1036" name="Picture 12"/>
          <p:cNvPicPr>
            <a:picLocks noChangeAspect="1" noChangeArrowheads="1"/>
          </p:cNvPicPr>
          <p:nvPr/>
        </p:nvPicPr>
        <p:blipFill>
          <a:blip r:embed="rId6"/>
          <a:srcRect/>
          <a:stretch>
            <a:fillRect/>
          </a:stretch>
        </p:blipFill>
        <p:spPr bwMode="auto">
          <a:xfrm>
            <a:off x="1524002" y="5479399"/>
            <a:ext cx="2000231" cy="1378601"/>
          </a:xfrm>
          <a:prstGeom prst="rect">
            <a:avLst/>
          </a:prstGeom>
          <a:noFill/>
          <a:ln w="9525">
            <a:noFill/>
            <a:miter lim="800000"/>
            <a:headEnd/>
            <a:tailEnd/>
          </a:ln>
          <a:effectLst/>
        </p:spPr>
      </p:pic>
    </p:spTree>
    <p:extLst>
      <p:ext uri="{BB962C8B-B14F-4D97-AF65-F5344CB8AC3E}">
        <p14:creationId xmlns:p14="http://schemas.microsoft.com/office/powerpoint/2010/main" val="81533203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descr="Resultado de imagem para Voleibol Unopar"/>
          <p:cNvPicPr/>
          <p:nvPr/>
        </p:nvPicPr>
        <p:blipFill>
          <a:blip r:embed="rId2">
            <a:extLst>
              <a:ext uri="{28A0092B-C50C-407E-A947-70E740481C1C}">
                <a14:useLocalDpi xmlns:a14="http://schemas.microsoft.com/office/drawing/2010/main" val="0"/>
              </a:ext>
            </a:extLst>
          </a:blip>
          <a:srcRect/>
          <a:stretch>
            <a:fillRect/>
          </a:stretch>
        </p:blipFill>
        <p:spPr bwMode="auto">
          <a:xfrm>
            <a:off x="1524001" y="0"/>
            <a:ext cx="2071670" cy="1785926"/>
          </a:xfrm>
          <a:prstGeom prst="rect">
            <a:avLst/>
          </a:prstGeom>
          <a:noFill/>
          <a:ln>
            <a:noFill/>
          </a:ln>
        </p:spPr>
      </p:pic>
      <p:pic>
        <p:nvPicPr>
          <p:cNvPr id="3" name="Imagem 2"/>
          <p:cNvPicPr/>
          <p:nvPr/>
        </p:nvPicPr>
        <p:blipFill>
          <a:blip r:embed="rId3">
            <a:extLst>
              <a:ext uri="{28A0092B-C50C-407E-A947-70E740481C1C}">
                <a14:useLocalDpi xmlns:a14="http://schemas.microsoft.com/office/drawing/2010/main" val="0"/>
              </a:ext>
            </a:extLst>
          </a:blip>
          <a:srcRect/>
          <a:stretch>
            <a:fillRect/>
          </a:stretch>
        </p:blipFill>
        <p:spPr bwMode="auto">
          <a:xfrm>
            <a:off x="1524000" y="1785926"/>
            <a:ext cx="2071670" cy="1500198"/>
          </a:xfrm>
          <a:prstGeom prst="rect">
            <a:avLst/>
          </a:prstGeom>
          <a:noFill/>
          <a:ln>
            <a:noFill/>
          </a:ln>
        </p:spPr>
      </p:pic>
      <p:pic>
        <p:nvPicPr>
          <p:cNvPr id="4" name="Imagem 3"/>
          <p:cNvPicPr/>
          <p:nvPr/>
        </p:nvPicPr>
        <p:blipFill>
          <a:blip r:embed="rId4">
            <a:extLst>
              <a:ext uri="{28A0092B-C50C-407E-A947-70E740481C1C}">
                <a14:useLocalDpi xmlns:a14="http://schemas.microsoft.com/office/drawing/2010/main" val="0"/>
              </a:ext>
            </a:extLst>
          </a:blip>
          <a:srcRect/>
          <a:stretch>
            <a:fillRect/>
          </a:stretch>
        </p:blipFill>
        <p:spPr bwMode="auto">
          <a:xfrm>
            <a:off x="1524000" y="3286124"/>
            <a:ext cx="2071670" cy="1714512"/>
          </a:xfrm>
          <a:prstGeom prst="rect">
            <a:avLst/>
          </a:prstGeom>
          <a:noFill/>
          <a:ln>
            <a:noFill/>
          </a:ln>
        </p:spPr>
      </p:pic>
      <p:pic>
        <p:nvPicPr>
          <p:cNvPr id="5" name="Imagem 4"/>
          <p:cNvPicPr/>
          <p:nvPr/>
        </p:nvPicPr>
        <p:blipFill>
          <a:blip r:embed="rId5">
            <a:extLst>
              <a:ext uri="{28A0092B-C50C-407E-A947-70E740481C1C}">
                <a14:useLocalDpi xmlns:a14="http://schemas.microsoft.com/office/drawing/2010/main" val="0"/>
              </a:ext>
            </a:extLst>
          </a:blip>
          <a:srcRect/>
          <a:stretch>
            <a:fillRect/>
          </a:stretch>
        </p:blipFill>
        <p:spPr bwMode="auto">
          <a:xfrm>
            <a:off x="1524000" y="5038726"/>
            <a:ext cx="2071670" cy="1819275"/>
          </a:xfrm>
          <a:prstGeom prst="rect">
            <a:avLst/>
          </a:prstGeom>
          <a:noFill/>
          <a:ln>
            <a:noFill/>
          </a:ln>
        </p:spPr>
      </p:pic>
      <p:sp>
        <p:nvSpPr>
          <p:cNvPr id="6" name="CaixaDeTexto 5"/>
          <p:cNvSpPr txBox="1"/>
          <p:nvPr/>
        </p:nvSpPr>
        <p:spPr>
          <a:xfrm>
            <a:off x="3667108" y="142852"/>
            <a:ext cx="6858048" cy="7017306"/>
          </a:xfrm>
          <a:prstGeom prst="rect">
            <a:avLst/>
          </a:prstGeom>
          <a:noFill/>
        </p:spPr>
        <p:txBody>
          <a:bodyPr wrap="square" rtlCol="0">
            <a:spAutoFit/>
          </a:bodyPr>
          <a:lstStyle/>
          <a:p>
            <a:r>
              <a:rPr lang="pt-BR" dirty="0">
                <a:cs typeface="Arial" pitchFamily="34" charset="0"/>
              </a:rPr>
              <a:t>METODOLOGIA:</a:t>
            </a:r>
          </a:p>
          <a:p>
            <a:endParaRPr lang="pt-BR" dirty="0">
              <a:cs typeface="Arial" pitchFamily="34" charset="0"/>
            </a:endParaRPr>
          </a:p>
          <a:p>
            <a:pPr algn="just">
              <a:lnSpc>
                <a:spcPct val="150000"/>
              </a:lnSpc>
            </a:pPr>
            <a:r>
              <a:rPr lang="pt-BR" dirty="0">
                <a:cs typeface="Arial" pitchFamily="34" charset="0"/>
              </a:rPr>
              <a:t>	Cada categoria, terá de 2 a 5 encontros semanais de uma a duas horas de duração, as aulas serão ministradas por acadêmicos do curso de Educação Física da </a:t>
            </a:r>
            <a:r>
              <a:rPr lang="pt-BR" dirty="0" err="1">
                <a:cs typeface="Arial" pitchFamily="34" charset="0"/>
              </a:rPr>
              <a:t>Unopar</a:t>
            </a:r>
            <a:r>
              <a:rPr lang="pt-BR" dirty="0">
                <a:cs typeface="Arial" pitchFamily="34" charset="0"/>
              </a:rPr>
              <a:t>  tanto do curso de graduação quanto de pós graduação. Os professores passarão por uma capacitação específica para trabalhar com os alunos  conforme orientação da </a:t>
            </a:r>
            <a:r>
              <a:rPr lang="pt-BR" dirty="0" err="1">
                <a:cs typeface="Arial" pitchFamily="34" charset="0"/>
              </a:rPr>
              <a:t>Unopar</a:t>
            </a:r>
            <a:r>
              <a:rPr lang="pt-BR" dirty="0">
                <a:cs typeface="Arial" pitchFamily="34" charset="0"/>
              </a:rPr>
              <a:t>. A metodologia de trabalho será compartilhada por todos os professores durante as reuniões semanais de planejamento.</a:t>
            </a:r>
          </a:p>
          <a:p>
            <a:pPr algn="just"/>
            <a:endParaRPr lang="pt-BR" dirty="0">
              <a:cs typeface="Arial" pitchFamily="34" charset="0"/>
            </a:endParaRPr>
          </a:p>
          <a:p>
            <a:pPr algn="just">
              <a:lnSpc>
                <a:spcPct val="150000"/>
              </a:lnSpc>
            </a:pPr>
            <a:r>
              <a:rPr lang="pt-BR" dirty="0">
                <a:cs typeface="Arial" pitchFamily="34" charset="0"/>
              </a:rPr>
              <a:t>	O aluno/atleta será avaliado pelo professor da categoria que levará em conta comportamento na sociedade, aproveitamento escolar, desempenho  nos treinos, assiduidade e respeito  para com os colegas e professores, para as competições regionais só irão participar alunos/atletas com aproveitamento satisfatório em todos os itens citados. </a:t>
            </a:r>
          </a:p>
          <a:p>
            <a:pPr algn="just"/>
            <a:endParaRPr lang="pt-BR" dirty="0">
              <a:latin typeface="Arial" pitchFamily="34" charset="0"/>
              <a:cs typeface="Arial" pitchFamily="34" charset="0"/>
            </a:endParaRPr>
          </a:p>
        </p:txBody>
      </p:sp>
    </p:spTree>
    <p:extLst>
      <p:ext uri="{BB962C8B-B14F-4D97-AF65-F5344CB8AC3E}">
        <p14:creationId xmlns:p14="http://schemas.microsoft.com/office/powerpoint/2010/main" val="168783641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p:cNvPicPr>
            <a:picLocks noChangeAspect="1" noChangeArrowheads="1"/>
          </p:cNvPicPr>
          <p:nvPr/>
        </p:nvPicPr>
        <p:blipFill>
          <a:blip r:embed="rId2"/>
          <a:srcRect/>
          <a:stretch>
            <a:fillRect/>
          </a:stretch>
        </p:blipFill>
        <p:spPr bwMode="auto">
          <a:xfrm>
            <a:off x="2024035" y="238126"/>
            <a:ext cx="7929617" cy="1323975"/>
          </a:xfrm>
          <a:prstGeom prst="rect">
            <a:avLst/>
          </a:prstGeom>
          <a:noFill/>
          <a:ln w="9525">
            <a:noFill/>
            <a:miter lim="800000"/>
            <a:headEnd/>
            <a:tailEnd/>
          </a:ln>
        </p:spPr>
      </p:pic>
      <p:sp>
        <p:nvSpPr>
          <p:cNvPr id="44036" name="Rectangle 4"/>
          <p:cNvSpPr>
            <a:spLocks noChangeArrowheads="1"/>
          </p:cNvSpPr>
          <p:nvPr/>
        </p:nvSpPr>
        <p:spPr bwMode="auto">
          <a:xfrm>
            <a:off x="1524001" y="1"/>
            <a:ext cx="681917" cy="276999"/>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indent="449263" algn="ctr" fontAlgn="base">
              <a:spcBef>
                <a:spcPct val="0"/>
              </a:spcBef>
              <a:spcAft>
                <a:spcPct val="0"/>
              </a:spcAft>
            </a:pPr>
            <a:r>
              <a:rPr lang="pt-BR" sz="1200" b="1" dirty="0">
                <a:latin typeface="Arial" pitchFamily="34" charset="0"/>
                <a:ea typeface="Times New Roman" pitchFamily="18" charset="0"/>
                <a:cs typeface="Arial" pitchFamily="34" charset="0"/>
              </a:rPr>
              <a:t> </a:t>
            </a:r>
            <a:endParaRPr lang="pt-BR" dirty="0">
              <a:latin typeface="Arial" pitchFamily="34" charset="0"/>
              <a:cs typeface="Arial" pitchFamily="34" charset="0"/>
            </a:endParaRPr>
          </a:p>
        </p:txBody>
      </p:sp>
      <p:sp>
        <p:nvSpPr>
          <p:cNvPr id="7" name="CaixaDeTexto 6"/>
          <p:cNvSpPr txBox="1"/>
          <p:nvPr/>
        </p:nvSpPr>
        <p:spPr>
          <a:xfrm>
            <a:off x="1809720" y="1571612"/>
            <a:ext cx="8286808" cy="2862322"/>
          </a:xfrm>
          <a:prstGeom prst="rect">
            <a:avLst/>
          </a:prstGeom>
          <a:noFill/>
        </p:spPr>
        <p:txBody>
          <a:bodyPr wrap="square" rtlCol="0">
            <a:spAutoFit/>
          </a:bodyPr>
          <a:lstStyle/>
          <a:p>
            <a:pPr algn="ctr"/>
            <a:r>
              <a:rPr lang="pt-BR" b="1" dirty="0"/>
              <a:t>O CIRCUITO UNOPAR REGIÃO CELEIRO DE VOLEIBOL EDIÇÃO</a:t>
            </a:r>
            <a:r>
              <a:rPr lang="pt-BR" dirty="0"/>
              <a:t> </a:t>
            </a:r>
            <a:r>
              <a:rPr lang="pt-BR" b="1" dirty="0"/>
              <a:t>2016</a:t>
            </a:r>
            <a:r>
              <a:rPr lang="pt-BR" dirty="0"/>
              <a:t> </a:t>
            </a:r>
          </a:p>
          <a:p>
            <a:pPr algn="just"/>
            <a:r>
              <a:rPr lang="pt-BR" dirty="0"/>
              <a:t>	Ocorrerá na região dos 21 municípios que compõem a região celeiro. Poderão ocorrer etapas experimentais nos demais municípios da região noroeste. A competição será realizada pela ORGAEEL – Organização e Arbitragem de Eventos Esportivos e de Lazer, em Parceria com a UNIPASSOS CNPJ 19647789/0001-03 conveniada, UNOPAR para, Três Passos - RS e região. Com sede na cidade de Três Passos – RS cabe a ela a total administração e condução do evento, sendo suas deliberações e decisões soberanas</a:t>
            </a:r>
            <a:r>
              <a:rPr lang="pt-BR" b="1" dirty="0"/>
              <a:t> </a:t>
            </a:r>
          </a:p>
          <a:p>
            <a:pPr algn="just"/>
            <a:endParaRPr lang="pt-BR" b="1" dirty="0"/>
          </a:p>
          <a:p>
            <a:pPr algn="ctr"/>
            <a:r>
              <a:rPr lang="pt-BR" b="1" dirty="0"/>
              <a:t>CALENDÁRIO </a:t>
            </a:r>
            <a:endParaRPr lang="pt-BR" dirty="0"/>
          </a:p>
        </p:txBody>
      </p:sp>
      <p:sp>
        <p:nvSpPr>
          <p:cNvPr id="44038" name="Rectangle 6"/>
          <p:cNvSpPr>
            <a:spLocks noChangeArrowheads="1"/>
          </p:cNvSpPr>
          <p:nvPr/>
        </p:nvSpPr>
        <p:spPr bwMode="auto">
          <a:xfrm>
            <a:off x="1524001" y="1"/>
            <a:ext cx="227947" cy="276999"/>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algn="ctr" fontAlgn="base">
              <a:spcBef>
                <a:spcPct val="0"/>
              </a:spcBef>
              <a:spcAft>
                <a:spcPct val="0"/>
              </a:spcAft>
            </a:pPr>
            <a:r>
              <a:rPr lang="pt-BR" sz="1200" b="1" dirty="0">
                <a:latin typeface="Arial" pitchFamily="34" charset="0"/>
                <a:ea typeface="Times New Roman" pitchFamily="18" charset="0"/>
                <a:cs typeface="Arial" pitchFamily="34" charset="0"/>
              </a:rPr>
              <a:t> </a:t>
            </a:r>
            <a:endParaRPr lang="pt-BR" dirty="0">
              <a:latin typeface="Arial" pitchFamily="34" charset="0"/>
              <a:cs typeface="Arial" pitchFamily="34" charset="0"/>
            </a:endParaRPr>
          </a:p>
        </p:txBody>
      </p:sp>
      <p:graphicFrame>
        <p:nvGraphicFramePr>
          <p:cNvPr id="10" name="Tabela 9"/>
          <p:cNvGraphicFramePr>
            <a:graphicFrameLocks noGrp="1"/>
          </p:cNvGraphicFramePr>
          <p:nvPr/>
        </p:nvGraphicFramePr>
        <p:xfrm>
          <a:off x="1952597" y="4500572"/>
          <a:ext cx="8286809" cy="1857387"/>
        </p:xfrm>
        <a:graphic>
          <a:graphicData uri="http://schemas.openxmlformats.org/drawingml/2006/table">
            <a:tbl>
              <a:tblPr/>
              <a:tblGrid>
                <a:gridCol w="919372">
                  <a:extLst>
                    <a:ext uri="{9D8B030D-6E8A-4147-A177-3AD203B41FA5}">
                      <a16:colId xmlns:a16="http://schemas.microsoft.com/office/drawing/2014/main" val="20000"/>
                    </a:ext>
                  </a:extLst>
                </a:gridCol>
                <a:gridCol w="3668859">
                  <a:extLst>
                    <a:ext uri="{9D8B030D-6E8A-4147-A177-3AD203B41FA5}">
                      <a16:colId xmlns:a16="http://schemas.microsoft.com/office/drawing/2014/main" val="20001"/>
                    </a:ext>
                  </a:extLst>
                </a:gridCol>
                <a:gridCol w="1902975">
                  <a:extLst>
                    <a:ext uri="{9D8B030D-6E8A-4147-A177-3AD203B41FA5}">
                      <a16:colId xmlns:a16="http://schemas.microsoft.com/office/drawing/2014/main" val="20002"/>
                    </a:ext>
                  </a:extLst>
                </a:gridCol>
                <a:gridCol w="1795603">
                  <a:extLst>
                    <a:ext uri="{9D8B030D-6E8A-4147-A177-3AD203B41FA5}">
                      <a16:colId xmlns:a16="http://schemas.microsoft.com/office/drawing/2014/main" val="20003"/>
                    </a:ext>
                  </a:extLst>
                </a:gridCol>
              </a:tblGrid>
              <a:tr h="265341">
                <a:tc>
                  <a:txBody>
                    <a:bodyPr/>
                    <a:lstStyle/>
                    <a:p>
                      <a:pPr algn="ctr">
                        <a:spcAft>
                          <a:spcPts val="0"/>
                        </a:spcAft>
                      </a:pPr>
                      <a:r>
                        <a:rPr lang="pt-BR" sz="1000">
                          <a:latin typeface="Arial"/>
                          <a:ea typeface="Times New Roman"/>
                          <a:cs typeface="Times New Roman"/>
                        </a:rPr>
                        <a:t>Etapa</a:t>
                      </a:r>
                      <a:endParaRPr lang="pt-BR" sz="100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pt-BR" sz="1000">
                          <a:latin typeface="Arial"/>
                          <a:ea typeface="Times New Roman"/>
                          <a:cs typeface="Times New Roman"/>
                        </a:rPr>
                        <a:t>Cidade:</a:t>
                      </a:r>
                      <a:endParaRPr lang="pt-BR" sz="100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pt-BR" sz="1000">
                          <a:latin typeface="Arial"/>
                          <a:ea typeface="Times New Roman"/>
                          <a:cs typeface="Times New Roman"/>
                        </a:rPr>
                        <a:t>Fase:</a:t>
                      </a:r>
                      <a:endParaRPr lang="pt-BR" sz="100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pt-BR" sz="1000">
                          <a:latin typeface="Arial"/>
                          <a:ea typeface="Times New Roman"/>
                          <a:cs typeface="Times New Roman"/>
                        </a:rPr>
                        <a:t>Data:</a:t>
                      </a:r>
                      <a:endParaRPr lang="pt-BR" sz="100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265341">
                <a:tc>
                  <a:txBody>
                    <a:bodyPr/>
                    <a:lstStyle/>
                    <a:p>
                      <a:pPr algn="ctr">
                        <a:spcAft>
                          <a:spcPts val="0"/>
                        </a:spcAft>
                      </a:pPr>
                      <a:r>
                        <a:rPr lang="pt-BR" sz="1000">
                          <a:latin typeface="Arial"/>
                          <a:ea typeface="Times New Roman"/>
                          <a:cs typeface="Times New Roman"/>
                        </a:rPr>
                        <a:t>1ª</a:t>
                      </a:r>
                      <a:endParaRPr lang="pt-BR" sz="100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pt-BR" sz="1000">
                          <a:latin typeface="Arial"/>
                          <a:ea typeface="Times New Roman"/>
                          <a:cs typeface="Times New Roman"/>
                        </a:rPr>
                        <a:t>Três Passos - RS</a:t>
                      </a:r>
                      <a:endParaRPr lang="pt-BR" sz="100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pt-BR" sz="1000">
                          <a:latin typeface="Arial"/>
                          <a:ea typeface="Times New Roman"/>
                          <a:cs typeface="Times New Roman"/>
                        </a:rPr>
                        <a:t>Classificatória</a:t>
                      </a:r>
                      <a:endParaRPr lang="pt-BR" sz="100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pt-BR" sz="1000">
                          <a:latin typeface="Arial"/>
                          <a:ea typeface="Times New Roman"/>
                          <a:cs typeface="Times New Roman"/>
                        </a:rPr>
                        <a:t>23/07/2016</a:t>
                      </a:r>
                      <a:endParaRPr lang="pt-BR" sz="100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265341">
                <a:tc>
                  <a:txBody>
                    <a:bodyPr/>
                    <a:lstStyle/>
                    <a:p>
                      <a:pPr algn="ctr">
                        <a:spcAft>
                          <a:spcPts val="0"/>
                        </a:spcAft>
                      </a:pPr>
                      <a:r>
                        <a:rPr lang="pt-BR" sz="1000">
                          <a:latin typeface="Arial"/>
                          <a:ea typeface="Times New Roman"/>
                          <a:cs typeface="Times New Roman"/>
                        </a:rPr>
                        <a:t>2ª</a:t>
                      </a:r>
                      <a:endParaRPr lang="pt-BR" sz="100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pt-BR" sz="1000">
                          <a:latin typeface="Arial"/>
                          <a:ea typeface="Times New Roman"/>
                          <a:cs typeface="Times New Roman"/>
                        </a:rPr>
                        <a:t>á definir?????</a:t>
                      </a:r>
                      <a:endParaRPr lang="pt-BR" sz="100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pt-BR" sz="1000">
                          <a:latin typeface="Arial"/>
                          <a:ea typeface="Times New Roman"/>
                          <a:cs typeface="Times New Roman"/>
                        </a:rPr>
                        <a:t>Classificatória</a:t>
                      </a:r>
                      <a:endParaRPr lang="pt-BR" sz="100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pt-BR" sz="1000">
                          <a:latin typeface="Arial"/>
                          <a:ea typeface="Times New Roman"/>
                          <a:cs typeface="Times New Roman"/>
                        </a:rPr>
                        <a:t>20/08/2016</a:t>
                      </a:r>
                      <a:endParaRPr lang="pt-BR" sz="100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265341">
                <a:tc>
                  <a:txBody>
                    <a:bodyPr/>
                    <a:lstStyle/>
                    <a:p>
                      <a:pPr algn="ctr">
                        <a:spcAft>
                          <a:spcPts val="0"/>
                        </a:spcAft>
                      </a:pPr>
                      <a:r>
                        <a:rPr lang="pt-BR" sz="1000">
                          <a:latin typeface="Arial"/>
                          <a:ea typeface="Times New Roman"/>
                          <a:cs typeface="Times New Roman"/>
                        </a:rPr>
                        <a:t>3ª</a:t>
                      </a:r>
                      <a:endParaRPr lang="pt-BR" sz="100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pt-BR" sz="1000">
                          <a:latin typeface="Arial"/>
                          <a:ea typeface="Times New Roman"/>
                          <a:cs typeface="Times New Roman"/>
                        </a:rPr>
                        <a:t>á definir?????</a:t>
                      </a:r>
                      <a:endParaRPr lang="pt-BR" sz="100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pt-BR" sz="1000">
                          <a:latin typeface="Arial"/>
                          <a:ea typeface="Times New Roman"/>
                          <a:cs typeface="Times New Roman"/>
                        </a:rPr>
                        <a:t>Classificatória</a:t>
                      </a:r>
                      <a:endParaRPr lang="pt-BR" sz="100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pt-BR" sz="1000">
                          <a:latin typeface="Arial"/>
                          <a:ea typeface="Times New Roman"/>
                          <a:cs typeface="Times New Roman"/>
                        </a:rPr>
                        <a:t>17/09/2016</a:t>
                      </a:r>
                      <a:endParaRPr lang="pt-BR" sz="100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265341">
                <a:tc>
                  <a:txBody>
                    <a:bodyPr/>
                    <a:lstStyle/>
                    <a:p>
                      <a:pPr algn="ctr">
                        <a:spcAft>
                          <a:spcPts val="0"/>
                        </a:spcAft>
                      </a:pPr>
                      <a:r>
                        <a:rPr lang="pt-BR" sz="1000">
                          <a:latin typeface="Arial"/>
                          <a:ea typeface="Times New Roman"/>
                          <a:cs typeface="Times New Roman"/>
                        </a:rPr>
                        <a:t>4ª</a:t>
                      </a:r>
                      <a:endParaRPr lang="pt-BR" sz="100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pt-BR" sz="1000">
                          <a:latin typeface="Arial"/>
                          <a:ea typeface="Times New Roman"/>
                          <a:cs typeface="Times New Roman"/>
                        </a:rPr>
                        <a:t>á definir?????</a:t>
                      </a:r>
                      <a:endParaRPr lang="pt-BR" sz="100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pt-BR" sz="1000">
                          <a:latin typeface="Arial"/>
                          <a:ea typeface="Times New Roman"/>
                          <a:cs typeface="Times New Roman"/>
                        </a:rPr>
                        <a:t>Classificatória</a:t>
                      </a:r>
                      <a:endParaRPr lang="pt-BR" sz="100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pt-BR" sz="1000">
                          <a:latin typeface="Arial"/>
                          <a:ea typeface="Times New Roman"/>
                          <a:cs typeface="Times New Roman"/>
                        </a:rPr>
                        <a:t>22/10/2016</a:t>
                      </a:r>
                      <a:endParaRPr lang="pt-BR" sz="100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265341">
                <a:tc>
                  <a:txBody>
                    <a:bodyPr/>
                    <a:lstStyle/>
                    <a:p>
                      <a:pPr algn="ctr">
                        <a:spcAft>
                          <a:spcPts val="0"/>
                        </a:spcAft>
                      </a:pPr>
                      <a:r>
                        <a:rPr lang="pt-BR" sz="1000">
                          <a:latin typeface="Arial"/>
                          <a:ea typeface="Times New Roman"/>
                          <a:cs typeface="Times New Roman"/>
                        </a:rPr>
                        <a:t>5ª</a:t>
                      </a:r>
                      <a:endParaRPr lang="pt-BR" sz="100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pt-BR" sz="1000">
                          <a:latin typeface="Arial"/>
                          <a:ea typeface="Times New Roman"/>
                          <a:cs typeface="Times New Roman"/>
                        </a:rPr>
                        <a:t>á definir?????</a:t>
                      </a:r>
                      <a:endParaRPr lang="pt-BR" sz="100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pt-BR" sz="1000">
                          <a:latin typeface="Arial"/>
                          <a:ea typeface="Times New Roman"/>
                          <a:cs typeface="Times New Roman"/>
                        </a:rPr>
                        <a:t>Classificatória</a:t>
                      </a:r>
                      <a:endParaRPr lang="pt-BR" sz="100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pt-BR" sz="1000">
                          <a:latin typeface="Arial"/>
                          <a:ea typeface="Times New Roman"/>
                          <a:cs typeface="Times New Roman"/>
                        </a:rPr>
                        <a:t>19/11/2016</a:t>
                      </a:r>
                      <a:endParaRPr lang="pt-BR" sz="100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265341">
                <a:tc>
                  <a:txBody>
                    <a:bodyPr/>
                    <a:lstStyle/>
                    <a:p>
                      <a:pPr algn="ctr">
                        <a:spcAft>
                          <a:spcPts val="0"/>
                        </a:spcAft>
                      </a:pPr>
                      <a:r>
                        <a:rPr lang="pt-BR" sz="1000">
                          <a:latin typeface="Arial"/>
                          <a:ea typeface="Times New Roman"/>
                          <a:cs typeface="Times New Roman"/>
                        </a:rPr>
                        <a:t>6ª</a:t>
                      </a:r>
                      <a:endParaRPr lang="pt-BR" sz="100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pt-BR" sz="1000">
                          <a:latin typeface="Arial"/>
                          <a:ea typeface="Times New Roman"/>
                          <a:cs typeface="Times New Roman"/>
                        </a:rPr>
                        <a:t>Três Passos - RS</a:t>
                      </a:r>
                      <a:endParaRPr lang="pt-BR" sz="100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pt-BR" sz="1000">
                          <a:latin typeface="Arial"/>
                          <a:ea typeface="Times New Roman"/>
                          <a:cs typeface="Times New Roman"/>
                        </a:rPr>
                        <a:t>FINAL</a:t>
                      </a:r>
                      <a:endParaRPr lang="pt-BR" sz="100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pt-BR" sz="1000" dirty="0">
                          <a:latin typeface="Arial"/>
                          <a:ea typeface="Times New Roman"/>
                          <a:cs typeface="Times New Roman"/>
                        </a:rPr>
                        <a:t>10/12/2016</a:t>
                      </a:r>
                      <a:endParaRPr lang="pt-BR" sz="1000" dirty="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237574471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p:cNvSpPr txBox="1"/>
          <p:nvPr/>
        </p:nvSpPr>
        <p:spPr>
          <a:xfrm>
            <a:off x="3952828" y="117694"/>
            <a:ext cx="6715172" cy="7155805"/>
          </a:xfrm>
          <a:prstGeom prst="rect">
            <a:avLst/>
          </a:prstGeom>
          <a:noFill/>
        </p:spPr>
        <p:txBody>
          <a:bodyPr wrap="square" rtlCol="0">
            <a:spAutoFit/>
          </a:bodyPr>
          <a:lstStyle/>
          <a:p>
            <a:pPr algn="ctr"/>
            <a:r>
              <a:rPr lang="pt-BR" b="1" dirty="0">
                <a:latin typeface="Arial" pitchFamily="34" charset="0"/>
                <a:cs typeface="Arial" pitchFamily="34" charset="0"/>
              </a:rPr>
              <a:t>RECURSOS DO PROJETO:</a:t>
            </a:r>
          </a:p>
          <a:p>
            <a:r>
              <a:rPr lang="pt-BR" u="sng" dirty="0">
                <a:latin typeface="Arial" pitchFamily="34" charset="0"/>
                <a:cs typeface="Arial" pitchFamily="34" charset="0"/>
              </a:rPr>
              <a:t>Recursos Materiais:</a:t>
            </a:r>
            <a:r>
              <a:rPr lang="pt-BR" dirty="0">
                <a:latin typeface="Arial" pitchFamily="34" charset="0"/>
                <a:cs typeface="Arial" pitchFamily="34" charset="0"/>
              </a:rPr>
              <a:t> </a:t>
            </a:r>
          </a:p>
          <a:p>
            <a:r>
              <a:rPr lang="pt-BR" dirty="0">
                <a:latin typeface="Arial" pitchFamily="34" charset="0"/>
                <a:cs typeface="Arial" pitchFamily="34" charset="0"/>
              </a:rPr>
              <a:t>Bolas ;</a:t>
            </a:r>
          </a:p>
          <a:p>
            <a:r>
              <a:rPr lang="pt-BR" dirty="0">
                <a:latin typeface="Arial" pitchFamily="34" charset="0"/>
                <a:cs typeface="Arial" pitchFamily="34" charset="0"/>
              </a:rPr>
              <a:t>Redes;</a:t>
            </a:r>
          </a:p>
          <a:p>
            <a:r>
              <a:rPr lang="pt-BR" dirty="0">
                <a:latin typeface="Arial" pitchFamily="34" charset="0"/>
                <a:cs typeface="Arial" pitchFamily="34" charset="0"/>
              </a:rPr>
              <a:t>Cones;</a:t>
            </a:r>
          </a:p>
          <a:p>
            <a:r>
              <a:rPr lang="pt-BR" dirty="0">
                <a:latin typeface="Arial" pitchFamily="34" charset="0"/>
                <a:cs typeface="Arial" pitchFamily="34" charset="0"/>
              </a:rPr>
              <a:t>Demarcadores;</a:t>
            </a:r>
          </a:p>
          <a:p>
            <a:r>
              <a:rPr lang="pt-BR" dirty="0">
                <a:latin typeface="Arial" pitchFamily="34" charset="0"/>
                <a:cs typeface="Arial" pitchFamily="34" charset="0"/>
              </a:rPr>
              <a:t>Materiais para trabalho de agilidade;</a:t>
            </a:r>
          </a:p>
          <a:p>
            <a:r>
              <a:rPr lang="pt-BR" dirty="0">
                <a:latin typeface="Arial" pitchFamily="34" charset="0"/>
                <a:cs typeface="Arial" pitchFamily="34" charset="0"/>
              </a:rPr>
              <a:t>Materiais para trabalhos funcionais;</a:t>
            </a:r>
          </a:p>
          <a:p>
            <a:r>
              <a:rPr lang="pt-BR" dirty="0">
                <a:latin typeface="Arial" pitchFamily="34" charset="0"/>
                <a:cs typeface="Arial" pitchFamily="34" charset="0"/>
              </a:rPr>
              <a:t>Uniformes de treino e jogos;</a:t>
            </a:r>
          </a:p>
          <a:p>
            <a:r>
              <a:rPr lang="pt-BR" dirty="0">
                <a:latin typeface="Arial" pitchFamily="34" charset="0"/>
                <a:cs typeface="Arial" pitchFamily="34" charset="0"/>
              </a:rPr>
              <a:t>Materiais para hidratação dos alunos/atletas;</a:t>
            </a:r>
          </a:p>
          <a:p>
            <a:pPr>
              <a:lnSpc>
                <a:spcPct val="150000"/>
              </a:lnSpc>
            </a:pPr>
            <a:r>
              <a:rPr lang="pt-BR" dirty="0">
                <a:latin typeface="Arial" pitchFamily="34" charset="0"/>
                <a:cs typeface="Arial" pitchFamily="34" charset="0"/>
              </a:rPr>
              <a:t>Materiais de primeiros socorros.</a:t>
            </a:r>
            <a:endParaRPr lang="pt-BR" b="1" u="sng" dirty="0">
              <a:latin typeface="Arial" pitchFamily="34" charset="0"/>
              <a:cs typeface="Arial" pitchFamily="34" charset="0"/>
            </a:endParaRPr>
          </a:p>
          <a:p>
            <a:pPr algn="just">
              <a:lnSpc>
                <a:spcPct val="150000"/>
              </a:lnSpc>
            </a:pPr>
            <a:r>
              <a:rPr lang="pt-BR" u="sng" dirty="0">
                <a:latin typeface="Arial" pitchFamily="34" charset="0"/>
                <a:cs typeface="Arial" pitchFamily="34" charset="0"/>
              </a:rPr>
              <a:t>Recursos Humanos:</a:t>
            </a:r>
          </a:p>
          <a:p>
            <a:pPr algn="just"/>
            <a:r>
              <a:rPr lang="pt-BR" dirty="0">
                <a:latin typeface="Arial" pitchFamily="34" charset="0"/>
                <a:cs typeface="Arial" pitchFamily="34" charset="0"/>
              </a:rPr>
              <a:t>01 Coordenador;</a:t>
            </a:r>
          </a:p>
          <a:p>
            <a:pPr algn="just"/>
            <a:r>
              <a:rPr lang="pt-BR" dirty="0">
                <a:latin typeface="Arial" pitchFamily="34" charset="0"/>
                <a:cs typeface="Arial" pitchFamily="34" charset="0"/>
              </a:rPr>
              <a:t>05 Professores;</a:t>
            </a:r>
          </a:p>
          <a:p>
            <a:pPr algn="just">
              <a:lnSpc>
                <a:spcPct val="150000"/>
              </a:lnSpc>
            </a:pPr>
            <a:r>
              <a:rPr lang="pt-BR" dirty="0">
                <a:latin typeface="Arial" pitchFamily="34" charset="0"/>
                <a:cs typeface="Arial" pitchFamily="34" charset="0"/>
              </a:rPr>
              <a:t>05 Estagiários;</a:t>
            </a:r>
          </a:p>
          <a:p>
            <a:pPr algn="just">
              <a:lnSpc>
                <a:spcPct val="150000"/>
              </a:lnSpc>
            </a:pPr>
            <a:r>
              <a:rPr lang="pt-BR" u="sng" dirty="0">
                <a:latin typeface="Arial" pitchFamily="34" charset="0"/>
                <a:cs typeface="Arial" pitchFamily="34" charset="0"/>
              </a:rPr>
              <a:t>Espaços Físicos:</a:t>
            </a:r>
          </a:p>
          <a:p>
            <a:pPr algn="just"/>
            <a:r>
              <a:rPr lang="pt-BR" dirty="0">
                <a:latin typeface="Arial" pitchFamily="34" charset="0"/>
                <a:cs typeface="Arial" pitchFamily="34" charset="0"/>
              </a:rPr>
              <a:t>Ginásios;</a:t>
            </a:r>
          </a:p>
          <a:p>
            <a:pPr algn="just"/>
            <a:r>
              <a:rPr lang="pt-BR" dirty="0">
                <a:latin typeface="Arial" pitchFamily="34" charset="0"/>
                <a:cs typeface="Arial" pitchFamily="34" charset="0"/>
              </a:rPr>
              <a:t>Academia; </a:t>
            </a:r>
          </a:p>
          <a:p>
            <a:pPr algn="just">
              <a:lnSpc>
                <a:spcPct val="150000"/>
              </a:lnSpc>
            </a:pPr>
            <a:r>
              <a:rPr lang="pt-BR" dirty="0">
                <a:latin typeface="Arial" pitchFamily="34" charset="0"/>
                <a:cs typeface="Arial" pitchFamily="34" charset="0"/>
              </a:rPr>
              <a:t>Quadras e Campos.</a:t>
            </a:r>
          </a:p>
          <a:p>
            <a:pPr algn="just">
              <a:lnSpc>
                <a:spcPct val="150000"/>
              </a:lnSpc>
            </a:pPr>
            <a:r>
              <a:rPr lang="pt-BR" u="sng" dirty="0">
                <a:latin typeface="Arial" pitchFamily="34" charset="0"/>
                <a:cs typeface="Arial" pitchFamily="34" charset="0"/>
              </a:rPr>
              <a:t>Transporte:</a:t>
            </a:r>
          </a:p>
          <a:p>
            <a:pPr algn="just">
              <a:lnSpc>
                <a:spcPct val="150000"/>
              </a:lnSpc>
            </a:pPr>
            <a:r>
              <a:rPr lang="pt-BR" dirty="0">
                <a:latin typeface="Arial" pitchFamily="34" charset="0"/>
                <a:cs typeface="Arial" pitchFamily="34" charset="0"/>
              </a:rPr>
              <a:t>Jogos amistosos e competições</a:t>
            </a:r>
          </a:p>
          <a:p>
            <a:pPr algn="just"/>
            <a:endParaRPr lang="pt-BR" dirty="0">
              <a:latin typeface="Arial" pitchFamily="34" charset="0"/>
              <a:cs typeface="Arial" pitchFamily="34" charset="0"/>
            </a:endParaRPr>
          </a:p>
        </p:txBody>
      </p:sp>
      <p:pic>
        <p:nvPicPr>
          <p:cNvPr id="23554" name="Picture 2"/>
          <p:cNvPicPr>
            <a:picLocks noChangeAspect="1" noChangeArrowheads="1"/>
          </p:cNvPicPr>
          <p:nvPr/>
        </p:nvPicPr>
        <p:blipFill>
          <a:blip r:embed="rId2"/>
          <a:srcRect/>
          <a:stretch>
            <a:fillRect/>
          </a:stretch>
        </p:blipFill>
        <p:spPr bwMode="auto">
          <a:xfrm>
            <a:off x="1524000" y="1285861"/>
            <a:ext cx="2116156" cy="1285884"/>
          </a:xfrm>
          <a:prstGeom prst="rect">
            <a:avLst/>
          </a:prstGeom>
          <a:noFill/>
          <a:ln w="9525">
            <a:noFill/>
            <a:miter lim="800000"/>
            <a:headEnd/>
            <a:tailEnd/>
          </a:ln>
          <a:effectLst/>
        </p:spPr>
      </p:pic>
      <p:pic>
        <p:nvPicPr>
          <p:cNvPr id="23557" name="Picture 5"/>
          <p:cNvPicPr>
            <a:picLocks noChangeAspect="1" noChangeArrowheads="1"/>
          </p:cNvPicPr>
          <p:nvPr/>
        </p:nvPicPr>
        <p:blipFill>
          <a:blip r:embed="rId3"/>
          <a:srcRect/>
          <a:stretch>
            <a:fillRect/>
          </a:stretch>
        </p:blipFill>
        <p:spPr bwMode="auto">
          <a:xfrm>
            <a:off x="1524000" y="2500306"/>
            <a:ext cx="2143108" cy="1357322"/>
          </a:xfrm>
          <a:prstGeom prst="rect">
            <a:avLst/>
          </a:prstGeom>
          <a:noFill/>
          <a:ln w="9525">
            <a:noFill/>
            <a:miter lim="800000"/>
            <a:headEnd/>
            <a:tailEnd/>
          </a:ln>
          <a:effectLst/>
        </p:spPr>
      </p:pic>
      <p:pic>
        <p:nvPicPr>
          <p:cNvPr id="23563" name="Picture 11" descr="Resultado de imagem para imagens cones  e mini cones para treinamento"/>
          <p:cNvPicPr>
            <a:picLocks noChangeAspect="1" noChangeArrowheads="1"/>
          </p:cNvPicPr>
          <p:nvPr/>
        </p:nvPicPr>
        <p:blipFill>
          <a:blip r:embed="rId4"/>
          <a:srcRect/>
          <a:stretch>
            <a:fillRect/>
          </a:stretch>
        </p:blipFill>
        <p:spPr bwMode="auto">
          <a:xfrm>
            <a:off x="1524000" y="0"/>
            <a:ext cx="2114550" cy="1285860"/>
          </a:xfrm>
          <a:prstGeom prst="rect">
            <a:avLst/>
          </a:prstGeom>
          <a:noFill/>
        </p:spPr>
      </p:pic>
      <p:sp>
        <p:nvSpPr>
          <p:cNvPr id="23565" name="AutoShape 13" descr="Resultado de imagem para imagens comissão técnica no futsal"/>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pic>
        <p:nvPicPr>
          <p:cNvPr id="23566" name="Picture 14"/>
          <p:cNvPicPr>
            <a:picLocks noChangeAspect="1" noChangeArrowheads="1"/>
          </p:cNvPicPr>
          <p:nvPr/>
        </p:nvPicPr>
        <p:blipFill>
          <a:blip r:embed="rId5"/>
          <a:srcRect/>
          <a:stretch>
            <a:fillRect/>
          </a:stretch>
        </p:blipFill>
        <p:spPr bwMode="auto">
          <a:xfrm>
            <a:off x="1524000" y="3857629"/>
            <a:ext cx="2143108" cy="1426141"/>
          </a:xfrm>
          <a:prstGeom prst="rect">
            <a:avLst/>
          </a:prstGeom>
          <a:noFill/>
          <a:ln w="9525">
            <a:noFill/>
            <a:miter lim="800000"/>
            <a:headEnd/>
            <a:tailEnd/>
          </a:ln>
          <a:effectLst/>
        </p:spPr>
      </p:pic>
      <p:sp>
        <p:nvSpPr>
          <p:cNvPr id="23568" name="AutoShape 16" descr="Resultado de imagem para imagens quadra poliesportiva"/>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pic>
        <p:nvPicPr>
          <p:cNvPr id="23569" name="Picture 17"/>
          <p:cNvPicPr>
            <a:picLocks noChangeAspect="1" noChangeArrowheads="1"/>
          </p:cNvPicPr>
          <p:nvPr/>
        </p:nvPicPr>
        <p:blipFill>
          <a:blip r:embed="rId6"/>
          <a:srcRect/>
          <a:stretch>
            <a:fillRect/>
          </a:stretch>
        </p:blipFill>
        <p:spPr bwMode="auto">
          <a:xfrm>
            <a:off x="1524002" y="5286388"/>
            <a:ext cx="2143107" cy="1571612"/>
          </a:xfrm>
          <a:prstGeom prst="rect">
            <a:avLst/>
          </a:prstGeom>
          <a:noFill/>
          <a:ln w="9525">
            <a:noFill/>
            <a:miter lim="800000"/>
            <a:headEnd/>
            <a:tailEnd/>
          </a:ln>
          <a:effectLst/>
        </p:spPr>
      </p:pic>
    </p:spTree>
    <p:extLst>
      <p:ext uri="{BB962C8B-B14F-4D97-AF65-F5344CB8AC3E}">
        <p14:creationId xmlns:p14="http://schemas.microsoft.com/office/powerpoint/2010/main" val="87429706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p:cNvPicPr>
            <a:picLocks noChangeAspect="1" noChangeArrowheads="1"/>
          </p:cNvPicPr>
          <p:nvPr/>
        </p:nvPicPr>
        <p:blipFill>
          <a:blip r:embed="rId2"/>
          <a:srcRect/>
          <a:stretch>
            <a:fillRect/>
          </a:stretch>
        </p:blipFill>
        <p:spPr bwMode="auto">
          <a:xfrm>
            <a:off x="1524001" y="0"/>
            <a:ext cx="2219325" cy="1847850"/>
          </a:xfrm>
          <a:prstGeom prst="rect">
            <a:avLst/>
          </a:prstGeom>
          <a:noFill/>
          <a:ln w="9525">
            <a:noFill/>
            <a:miter lim="800000"/>
            <a:headEnd/>
            <a:tailEnd/>
          </a:ln>
          <a:effectLst/>
        </p:spPr>
      </p:pic>
      <p:pic>
        <p:nvPicPr>
          <p:cNvPr id="3" name="Imagem 2"/>
          <p:cNvPicPr/>
          <p:nvPr/>
        </p:nvPicPr>
        <p:blipFill>
          <a:blip r:embed="rId3">
            <a:extLst>
              <a:ext uri="{28A0092B-C50C-407E-A947-70E740481C1C}">
                <a14:useLocalDpi xmlns:a14="http://schemas.microsoft.com/office/drawing/2010/main" val="0"/>
              </a:ext>
            </a:extLst>
          </a:blip>
          <a:srcRect/>
          <a:stretch>
            <a:fillRect/>
          </a:stretch>
        </p:blipFill>
        <p:spPr bwMode="auto">
          <a:xfrm>
            <a:off x="1524000" y="1857365"/>
            <a:ext cx="2214546" cy="1666875"/>
          </a:xfrm>
          <a:prstGeom prst="rect">
            <a:avLst/>
          </a:prstGeom>
          <a:noFill/>
          <a:ln>
            <a:noFill/>
          </a:ln>
        </p:spPr>
      </p:pic>
      <p:pic>
        <p:nvPicPr>
          <p:cNvPr id="4" name="Imagem 3"/>
          <p:cNvPicPr/>
          <p:nvPr/>
        </p:nvPicPr>
        <p:blipFill>
          <a:blip r:embed="rId4">
            <a:extLst>
              <a:ext uri="{28A0092B-C50C-407E-A947-70E740481C1C}">
                <a14:useLocalDpi xmlns:a14="http://schemas.microsoft.com/office/drawing/2010/main" val="0"/>
              </a:ext>
            </a:extLst>
          </a:blip>
          <a:srcRect/>
          <a:stretch>
            <a:fillRect/>
          </a:stretch>
        </p:blipFill>
        <p:spPr bwMode="auto">
          <a:xfrm>
            <a:off x="1524000" y="3571877"/>
            <a:ext cx="2214546" cy="1643074"/>
          </a:xfrm>
          <a:prstGeom prst="rect">
            <a:avLst/>
          </a:prstGeom>
          <a:noFill/>
          <a:ln>
            <a:noFill/>
          </a:ln>
        </p:spPr>
      </p:pic>
      <p:pic>
        <p:nvPicPr>
          <p:cNvPr id="5" name="Imagem 4"/>
          <p:cNvPicPr/>
          <p:nvPr/>
        </p:nvPicPr>
        <p:blipFill>
          <a:blip r:embed="rId5">
            <a:extLst>
              <a:ext uri="{28A0092B-C50C-407E-A947-70E740481C1C}">
                <a14:useLocalDpi xmlns:a14="http://schemas.microsoft.com/office/drawing/2010/main" val="0"/>
              </a:ext>
            </a:extLst>
          </a:blip>
          <a:srcRect/>
          <a:stretch>
            <a:fillRect/>
          </a:stretch>
        </p:blipFill>
        <p:spPr bwMode="auto">
          <a:xfrm>
            <a:off x="1524000" y="5214950"/>
            <a:ext cx="2214546" cy="1643050"/>
          </a:xfrm>
          <a:prstGeom prst="rect">
            <a:avLst/>
          </a:prstGeom>
          <a:noFill/>
          <a:ln>
            <a:noFill/>
          </a:ln>
        </p:spPr>
      </p:pic>
      <p:sp>
        <p:nvSpPr>
          <p:cNvPr id="6" name="CaixaDeTexto 5"/>
          <p:cNvSpPr txBox="1"/>
          <p:nvPr/>
        </p:nvSpPr>
        <p:spPr>
          <a:xfrm>
            <a:off x="3809984" y="142852"/>
            <a:ext cx="6715172" cy="6324808"/>
          </a:xfrm>
          <a:prstGeom prst="rect">
            <a:avLst/>
          </a:prstGeom>
          <a:noFill/>
        </p:spPr>
        <p:txBody>
          <a:bodyPr wrap="square" rtlCol="0">
            <a:spAutoFit/>
          </a:bodyPr>
          <a:lstStyle/>
          <a:p>
            <a:r>
              <a:rPr lang="pt-BR" dirty="0">
                <a:cs typeface="Arial" pitchFamily="34" charset="0"/>
              </a:rPr>
              <a:t>	MATERIAIS :</a:t>
            </a:r>
          </a:p>
          <a:p>
            <a:endParaRPr lang="pt-BR" dirty="0">
              <a:cs typeface="Arial" pitchFamily="34" charset="0"/>
            </a:endParaRPr>
          </a:p>
          <a:p>
            <a:pPr>
              <a:lnSpc>
                <a:spcPct val="150000"/>
              </a:lnSpc>
              <a:buFont typeface="Arial" pitchFamily="34" charset="0"/>
              <a:buChar char="•"/>
            </a:pPr>
            <a:r>
              <a:rPr lang="pt-BR" dirty="0">
                <a:cs typeface="Arial" pitchFamily="34" charset="0"/>
              </a:rPr>
              <a:t> </a:t>
            </a:r>
            <a:r>
              <a:rPr lang="pt-BR" dirty="0">
                <a:latin typeface="Arial" pitchFamily="34" charset="0"/>
                <a:cs typeface="Arial" pitchFamily="34" charset="0"/>
              </a:rPr>
              <a:t>Cada aluno matriculado no projeto receberá um Kit com camiseta, calção e meias para ser utilizada nos dias de treino (isso traz ao aluno sensação de pertencimento de um grupo e facilita a identificação deste grupo na sociedade);</a:t>
            </a:r>
          </a:p>
          <a:p>
            <a:pPr>
              <a:lnSpc>
                <a:spcPct val="150000"/>
              </a:lnSpc>
            </a:pPr>
            <a:endParaRPr lang="pt-BR" dirty="0">
              <a:latin typeface="Arial" pitchFamily="34" charset="0"/>
              <a:cs typeface="Arial" pitchFamily="34" charset="0"/>
            </a:endParaRPr>
          </a:p>
          <a:p>
            <a:pPr>
              <a:lnSpc>
                <a:spcPct val="150000"/>
              </a:lnSpc>
              <a:buFont typeface="Arial" pitchFamily="34" charset="0"/>
              <a:buChar char="•"/>
            </a:pPr>
            <a:r>
              <a:rPr lang="pt-BR" dirty="0">
                <a:latin typeface="Arial" pitchFamily="34" charset="0"/>
                <a:cs typeface="Arial" pitchFamily="34" charset="0"/>
              </a:rPr>
              <a:t> Durante os treinos os alunos irão dispor de um número significativo de materiais pedagógicos para facilitar seu aprendizado e desenvolvimento motor;</a:t>
            </a:r>
          </a:p>
          <a:p>
            <a:pPr>
              <a:lnSpc>
                <a:spcPct val="150000"/>
              </a:lnSpc>
            </a:pPr>
            <a:endParaRPr lang="pt-BR" dirty="0">
              <a:latin typeface="Arial" pitchFamily="34" charset="0"/>
              <a:cs typeface="Arial" pitchFamily="34" charset="0"/>
            </a:endParaRPr>
          </a:p>
          <a:p>
            <a:pPr>
              <a:lnSpc>
                <a:spcPct val="150000"/>
              </a:lnSpc>
              <a:buFont typeface="Arial" pitchFamily="34" charset="0"/>
              <a:buChar char="•"/>
            </a:pPr>
            <a:r>
              <a:rPr lang="pt-BR" dirty="0">
                <a:latin typeface="Arial" pitchFamily="34" charset="0"/>
                <a:cs typeface="Arial" pitchFamily="34" charset="0"/>
              </a:rPr>
              <a:t> Nos jogos amistosos e nas competições os alunos terão uniforme de jogo e uniforme de viagem confeccionados para este fim.</a:t>
            </a:r>
          </a:p>
          <a:p>
            <a:endParaRPr lang="pt-BR" dirty="0">
              <a:cs typeface="Arial" pitchFamily="34" charset="0"/>
            </a:endParaRPr>
          </a:p>
          <a:p>
            <a:pPr algn="just">
              <a:lnSpc>
                <a:spcPct val="150000"/>
              </a:lnSpc>
            </a:pPr>
            <a:r>
              <a:rPr lang="pt-BR" dirty="0">
                <a:cs typeface="Arial" pitchFamily="34" charset="0"/>
              </a:rPr>
              <a:t>	</a:t>
            </a:r>
            <a:endParaRPr lang="pt-BR" dirty="0">
              <a:latin typeface="Arial" pitchFamily="34" charset="0"/>
              <a:cs typeface="Arial" pitchFamily="34" charset="0"/>
            </a:endParaRPr>
          </a:p>
        </p:txBody>
      </p:sp>
    </p:spTree>
    <p:extLst>
      <p:ext uri="{BB962C8B-B14F-4D97-AF65-F5344CB8AC3E}">
        <p14:creationId xmlns:p14="http://schemas.microsoft.com/office/powerpoint/2010/main" val="377214894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AutoShape 2" descr="Resultado de imagem para Imagens dinheiro"/>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pic>
        <p:nvPicPr>
          <p:cNvPr id="2051" name="Picture 3"/>
          <p:cNvPicPr>
            <a:picLocks noChangeAspect="1" noChangeArrowheads="1"/>
          </p:cNvPicPr>
          <p:nvPr/>
        </p:nvPicPr>
        <p:blipFill>
          <a:blip r:embed="rId2"/>
          <a:srcRect/>
          <a:stretch>
            <a:fillRect/>
          </a:stretch>
        </p:blipFill>
        <p:spPr bwMode="auto">
          <a:xfrm>
            <a:off x="1524001" y="0"/>
            <a:ext cx="2002810" cy="1500174"/>
          </a:xfrm>
          <a:prstGeom prst="rect">
            <a:avLst/>
          </a:prstGeom>
          <a:noFill/>
          <a:ln w="9525">
            <a:noFill/>
            <a:miter lim="800000"/>
            <a:headEnd/>
            <a:tailEnd/>
          </a:ln>
          <a:effectLst/>
        </p:spPr>
      </p:pic>
      <p:pic>
        <p:nvPicPr>
          <p:cNvPr id="2052" name="Picture 4"/>
          <p:cNvPicPr>
            <a:picLocks noChangeAspect="1" noChangeArrowheads="1"/>
          </p:cNvPicPr>
          <p:nvPr/>
        </p:nvPicPr>
        <p:blipFill>
          <a:blip r:embed="rId3"/>
          <a:srcRect/>
          <a:stretch>
            <a:fillRect/>
          </a:stretch>
        </p:blipFill>
        <p:spPr bwMode="auto">
          <a:xfrm>
            <a:off x="1524001" y="1500175"/>
            <a:ext cx="2010847" cy="1428760"/>
          </a:xfrm>
          <a:prstGeom prst="rect">
            <a:avLst/>
          </a:prstGeom>
          <a:noFill/>
          <a:ln w="9525">
            <a:noFill/>
            <a:miter lim="800000"/>
            <a:headEnd/>
            <a:tailEnd/>
          </a:ln>
          <a:effectLst/>
        </p:spPr>
      </p:pic>
      <p:sp>
        <p:nvSpPr>
          <p:cNvPr id="2054" name="AutoShape 6" descr="Resultado de imagem para Imagens doações"/>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pic>
        <p:nvPicPr>
          <p:cNvPr id="2055" name="Picture 7"/>
          <p:cNvPicPr>
            <a:picLocks noChangeAspect="1" noChangeArrowheads="1"/>
          </p:cNvPicPr>
          <p:nvPr/>
        </p:nvPicPr>
        <p:blipFill>
          <a:blip r:embed="rId4"/>
          <a:srcRect/>
          <a:stretch>
            <a:fillRect/>
          </a:stretch>
        </p:blipFill>
        <p:spPr bwMode="auto">
          <a:xfrm>
            <a:off x="1524001" y="2857497"/>
            <a:ext cx="2000232" cy="1214446"/>
          </a:xfrm>
          <a:prstGeom prst="rect">
            <a:avLst/>
          </a:prstGeom>
          <a:noFill/>
          <a:ln w="9525">
            <a:noFill/>
            <a:miter lim="800000"/>
            <a:headEnd/>
            <a:tailEnd/>
          </a:ln>
          <a:effectLst/>
        </p:spPr>
      </p:pic>
      <p:pic>
        <p:nvPicPr>
          <p:cNvPr id="2056" name="Picture 8"/>
          <p:cNvPicPr>
            <a:picLocks noChangeAspect="1" noChangeArrowheads="1"/>
          </p:cNvPicPr>
          <p:nvPr/>
        </p:nvPicPr>
        <p:blipFill>
          <a:blip r:embed="rId5"/>
          <a:srcRect/>
          <a:stretch>
            <a:fillRect/>
          </a:stretch>
        </p:blipFill>
        <p:spPr bwMode="auto">
          <a:xfrm>
            <a:off x="1524000" y="4071942"/>
            <a:ext cx="2000232" cy="1285884"/>
          </a:xfrm>
          <a:prstGeom prst="rect">
            <a:avLst/>
          </a:prstGeom>
          <a:noFill/>
          <a:ln w="9525">
            <a:noFill/>
            <a:miter lim="800000"/>
            <a:headEnd/>
            <a:tailEnd/>
          </a:ln>
          <a:effectLst/>
        </p:spPr>
      </p:pic>
      <p:pic>
        <p:nvPicPr>
          <p:cNvPr id="2057" name="Picture 9"/>
          <p:cNvPicPr>
            <a:picLocks noChangeAspect="1" noChangeArrowheads="1"/>
          </p:cNvPicPr>
          <p:nvPr/>
        </p:nvPicPr>
        <p:blipFill>
          <a:blip r:embed="rId6"/>
          <a:srcRect/>
          <a:stretch>
            <a:fillRect/>
          </a:stretch>
        </p:blipFill>
        <p:spPr bwMode="auto">
          <a:xfrm>
            <a:off x="1524000" y="5429264"/>
            <a:ext cx="1928794" cy="1428736"/>
          </a:xfrm>
          <a:prstGeom prst="rect">
            <a:avLst/>
          </a:prstGeom>
          <a:noFill/>
          <a:ln w="9525">
            <a:noFill/>
            <a:miter lim="800000"/>
            <a:headEnd/>
            <a:tailEnd/>
          </a:ln>
          <a:effectLst/>
        </p:spPr>
      </p:pic>
      <p:sp>
        <p:nvSpPr>
          <p:cNvPr id="9" name="CaixaDeTexto 8"/>
          <p:cNvSpPr txBox="1"/>
          <p:nvPr/>
        </p:nvSpPr>
        <p:spPr>
          <a:xfrm>
            <a:off x="3952828" y="117694"/>
            <a:ext cx="6429452" cy="7294305"/>
          </a:xfrm>
          <a:prstGeom prst="rect">
            <a:avLst/>
          </a:prstGeom>
          <a:noFill/>
        </p:spPr>
        <p:txBody>
          <a:bodyPr wrap="square" rtlCol="0">
            <a:spAutoFit/>
          </a:bodyPr>
          <a:lstStyle/>
          <a:p>
            <a:pPr algn="ctr"/>
            <a:r>
              <a:rPr lang="pt-BR" b="1" dirty="0">
                <a:latin typeface="Arial" pitchFamily="34" charset="0"/>
                <a:cs typeface="Arial" pitchFamily="34" charset="0"/>
              </a:rPr>
              <a:t>SAÚDE FINANCEIRA DO PROJETO</a:t>
            </a:r>
            <a:r>
              <a:rPr lang="pt-BR" dirty="0">
                <a:latin typeface="Arial" pitchFamily="34" charset="0"/>
                <a:cs typeface="Arial" pitchFamily="34" charset="0"/>
              </a:rPr>
              <a:t>:</a:t>
            </a:r>
          </a:p>
          <a:p>
            <a:endParaRPr lang="pt-BR" dirty="0">
              <a:latin typeface="Arial" pitchFamily="34" charset="0"/>
              <a:cs typeface="Arial" pitchFamily="34" charset="0"/>
            </a:endParaRPr>
          </a:p>
          <a:p>
            <a:r>
              <a:rPr lang="pt-BR" dirty="0">
                <a:latin typeface="Arial" pitchFamily="34" charset="0"/>
                <a:cs typeface="Arial" pitchFamily="34" charset="0"/>
              </a:rPr>
              <a:t>MENSALIDADES:</a:t>
            </a:r>
          </a:p>
          <a:p>
            <a:endParaRPr lang="pt-BR" b="1" dirty="0">
              <a:latin typeface="Arial" pitchFamily="34" charset="0"/>
              <a:cs typeface="Arial" pitchFamily="34" charset="0"/>
            </a:endParaRPr>
          </a:p>
          <a:p>
            <a:r>
              <a:rPr lang="pt-BR" dirty="0">
                <a:latin typeface="Arial" pitchFamily="34" charset="0"/>
                <a:cs typeface="Arial" pitchFamily="34" charset="0"/>
              </a:rPr>
              <a:t> Cada aluno/atleta pagará um valor mensal que será definido com base no número vezes da semana em que estará usufruindo dos espaços do projeto com desconto de 15% caso tenha mais de um membro familiar inscritos no projeto.</a:t>
            </a:r>
          </a:p>
          <a:p>
            <a:endParaRPr lang="pt-BR" dirty="0">
              <a:latin typeface="Arial" pitchFamily="34" charset="0"/>
              <a:cs typeface="Arial" pitchFamily="34" charset="0"/>
            </a:endParaRPr>
          </a:p>
          <a:p>
            <a:r>
              <a:rPr lang="pt-BR" dirty="0">
                <a:latin typeface="Arial" pitchFamily="34" charset="0"/>
                <a:cs typeface="Arial" pitchFamily="34" charset="0"/>
              </a:rPr>
              <a:t>PATROCINADORES:</a:t>
            </a:r>
          </a:p>
          <a:p>
            <a:endParaRPr lang="pt-BR" dirty="0">
              <a:latin typeface="Arial" pitchFamily="34" charset="0"/>
              <a:cs typeface="Arial" pitchFamily="34" charset="0"/>
            </a:endParaRPr>
          </a:p>
          <a:p>
            <a:r>
              <a:rPr lang="pt-BR" dirty="0">
                <a:latin typeface="Arial" pitchFamily="34" charset="0"/>
                <a:cs typeface="Arial" pitchFamily="34" charset="0"/>
              </a:rPr>
              <a:t>No caso dos patrocinadores eles são parceiros do projeto pois (Amigos do Esporte) contribuirão  mensalmente para a manutenção do Projeto.</a:t>
            </a:r>
          </a:p>
          <a:p>
            <a:endParaRPr lang="pt-BR" dirty="0">
              <a:latin typeface="Arial" pitchFamily="34" charset="0"/>
              <a:cs typeface="Arial" pitchFamily="34" charset="0"/>
            </a:endParaRPr>
          </a:p>
          <a:p>
            <a:r>
              <a:rPr lang="pt-BR" dirty="0">
                <a:latin typeface="Arial" pitchFamily="34" charset="0"/>
                <a:cs typeface="Arial" pitchFamily="34" charset="0"/>
              </a:rPr>
              <a:t>DOAÇÕES:</a:t>
            </a:r>
          </a:p>
          <a:p>
            <a:endParaRPr lang="pt-BR" dirty="0">
              <a:latin typeface="Arial" pitchFamily="34" charset="0"/>
              <a:cs typeface="Arial" pitchFamily="34" charset="0"/>
            </a:endParaRPr>
          </a:p>
          <a:p>
            <a:r>
              <a:rPr lang="pt-BR" dirty="0">
                <a:latin typeface="Arial" pitchFamily="34" charset="0"/>
                <a:cs typeface="Arial" pitchFamily="34" charset="0"/>
              </a:rPr>
              <a:t>As doações poderão ser feitas por pessoas físicas, empresas que não queiram participar da parceria mensal apenas fazendo doações esporádicas, e entidades constituídas do município e região (as doações não necessariamente terão que ser feitas em dinheiro podem ser doados calçados alimentos roupas que serão destinadas as crianças que participam do projeto e não tem condições de comprá-los).           </a:t>
            </a:r>
          </a:p>
          <a:p>
            <a:pPr algn="just"/>
            <a:endParaRPr lang="pt-BR" dirty="0">
              <a:latin typeface="Arial" pitchFamily="34" charset="0"/>
              <a:cs typeface="Arial" pitchFamily="34" charset="0"/>
            </a:endParaRPr>
          </a:p>
          <a:p>
            <a:pPr algn="just"/>
            <a:endParaRPr lang="pt-BR" dirty="0">
              <a:latin typeface="Arial" pitchFamily="34" charset="0"/>
              <a:cs typeface="Arial" pitchFamily="34" charset="0"/>
            </a:endParaRPr>
          </a:p>
        </p:txBody>
      </p:sp>
    </p:spTree>
    <p:extLst>
      <p:ext uri="{BB962C8B-B14F-4D97-AF65-F5344CB8AC3E}">
        <p14:creationId xmlns:p14="http://schemas.microsoft.com/office/powerpoint/2010/main" val="340384889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AutoShape 2" descr="Resultado de imagem para imagens projetos de marketing"/>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pic>
        <p:nvPicPr>
          <p:cNvPr id="32771" name="Picture 3"/>
          <p:cNvPicPr>
            <a:picLocks noChangeAspect="1" noChangeArrowheads="1"/>
          </p:cNvPicPr>
          <p:nvPr/>
        </p:nvPicPr>
        <p:blipFill>
          <a:blip r:embed="rId2"/>
          <a:srcRect/>
          <a:stretch>
            <a:fillRect/>
          </a:stretch>
        </p:blipFill>
        <p:spPr bwMode="auto">
          <a:xfrm>
            <a:off x="1524000" y="0"/>
            <a:ext cx="2428860" cy="2000240"/>
          </a:xfrm>
          <a:prstGeom prst="rect">
            <a:avLst/>
          </a:prstGeom>
          <a:noFill/>
          <a:ln w="9525">
            <a:noFill/>
            <a:miter lim="800000"/>
            <a:headEnd/>
            <a:tailEnd/>
          </a:ln>
          <a:effectLst/>
        </p:spPr>
      </p:pic>
      <p:pic>
        <p:nvPicPr>
          <p:cNvPr id="32772" name="Picture 4"/>
          <p:cNvPicPr>
            <a:picLocks noChangeAspect="1" noChangeArrowheads="1"/>
          </p:cNvPicPr>
          <p:nvPr/>
        </p:nvPicPr>
        <p:blipFill>
          <a:blip r:embed="rId3"/>
          <a:srcRect/>
          <a:stretch>
            <a:fillRect/>
          </a:stretch>
        </p:blipFill>
        <p:spPr bwMode="auto">
          <a:xfrm>
            <a:off x="1524000" y="2000240"/>
            <a:ext cx="2428860" cy="1643074"/>
          </a:xfrm>
          <a:prstGeom prst="rect">
            <a:avLst/>
          </a:prstGeom>
          <a:noFill/>
          <a:ln w="9525">
            <a:noFill/>
            <a:miter lim="800000"/>
            <a:headEnd/>
            <a:tailEnd/>
          </a:ln>
          <a:effectLst/>
        </p:spPr>
      </p:pic>
      <p:pic>
        <p:nvPicPr>
          <p:cNvPr id="32773" name="Picture 5"/>
          <p:cNvPicPr>
            <a:picLocks noChangeAspect="1" noChangeArrowheads="1"/>
          </p:cNvPicPr>
          <p:nvPr/>
        </p:nvPicPr>
        <p:blipFill>
          <a:blip r:embed="rId4"/>
          <a:srcRect/>
          <a:stretch>
            <a:fillRect/>
          </a:stretch>
        </p:blipFill>
        <p:spPr bwMode="auto">
          <a:xfrm>
            <a:off x="1524001" y="3571876"/>
            <a:ext cx="2428859" cy="1571636"/>
          </a:xfrm>
          <a:prstGeom prst="rect">
            <a:avLst/>
          </a:prstGeom>
          <a:noFill/>
          <a:ln w="9525">
            <a:noFill/>
            <a:miter lim="800000"/>
            <a:headEnd/>
            <a:tailEnd/>
          </a:ln>
          <a:effectLst/>
        </p:spPr>
      </p:pic>
      <p:pic>
        <p:nvPicPr>
          <p:cNvPr id="32774" name="Picture 6"/>
          <p:cNvPicPr>
            <a:picLocks noChangeAspect="1" noChangeArrowheads="1"/>
          </p:cNvPicPr>
          <p:nvPr/>
        </p:nvPicPr>
        <p:blipFill>
          <a:blip r:embed="rId5"/>
          <a:srcRect/>
          <a:stretch>
            <a:fillRect/>
          </a:stretch>
        </p:blipFill>
        <p:spPr bwMode="auto">
          <a:xfrm>
            <a:off x="1524000" y="5143500"/>
            <a:ext cx="2500298" cy="1714500"/>
          </a:xfrm>
          <a:prstGeom prst="rect">
            <a:avLst/>
          </a:prstGeom>
          <a:noFill/>
          <a:ln w="9525">
            <a:noFill/>
            <a:miter lim="800000"/>
            <a:headEnd/>
            <a:tailEnd/>
          </a:ln>
          <a:effectLst/>
        </p:spPr>
      </p:pic>
      <p:sp>
        <p:nvSpPr>
          <p:cNvPr id="7" name="CaixaDeTexto 6"/>
          <p:cNvSpPr txBox="1"/>
          <p:nvPr/>
        </p:nvSpPr>
        <p:spPr>
          <a:xfrm>
            <a:off x="4095736" y="117694"/>
            <a:ext cx="6286544" cy="7571303"/>
          </a:xfrm>
          <a:prstGeom prst="rect">
            <a:avLst/>
          </a:prstGeom>
          <a:noFill/>
        </p:spPr>
        <p:txBody>
          <a:bodyPr wrap="square" rtlCol="0">
            <a:spAutoFit/>
          </a:bodyPr>
          <a:lstStyle/>
          <a:p>
            <a:pPr algn="ctr"/>
            <a:r>
              <a:rPr lang="pt-BR" b="1" dirty="0">
                <a:latin typeface="Arial" pitchFamily="34" charset="0"/>
                <a:cs typeface="Arial" pitchFamily="34" charset="0"/>
              </a:rPr>
              <a:t>PATROCINADORES AMIGOS DO ESPORTE</a:t>
            </a:r>
            <a:r>
              <a:rPr lang="pt-BR" dirty="0">
                <a:latin typeface="Arial" pitchFamily="34" charset="0"/>
                <a:cs typeface="Arial" pitchFamily="34" charset="0"/>
              </a:rPr>
              <a:t>:</a:t>
            </a:r>
          </a:p>
          <a:p>
            <a:endParaRPr lang="pt-BR" dirty="0">
              <a:latin typeface="Arial" pitchFamily="34" charset="0"/>
              <a:cs typeface="Arial" pitchFamily="34" charset="0"/>
            </a:endParaRPr>
          </a:p>
          <a:p>
            <a:pPr algn="just">
              <a:lnSpc>
                <a:spcPct val="150000"/>
              </a:lnSpc>
            </a:pPr>
            <a:r>
              <a:rPr lang="pt-BR" dirty="0">
                <a:latin typeface="Arial" pitchFamily="34" charset="0"/>
                <a:cs typeface="Arial" pitchFamily="34" charset="0"/>
              </a:rPr>
              <a:t>	Para além de divulgar a sua marca vinculada a um projeto com chancela da </a:t>
            </a:r>
            <a:r>
              <a:rPr lang="pt-BR" dirty="0" err="1">
                <a:latin typeface="Arial" pitchFamily="34" charset="0"/>
                <a:cs typeface="Arial" pitchFamily="34" charset="0"/>
              </a:rPr>
              <a:t>Unopar</a:t>
            </a:r>
            <a:r>
              <a:rPr lang="pt-BR" dirty="0">
                <a:latin typeface="Arial" pitchFamily="34" charset="0"/>
                <a:cs typeface="Arial" pitchFamily="34" charset="0"/>
              </a:rPr>
              <a:t>, que certamente terá excelentes resultados em nosso município  o patrocinador irá contribuir com inclusão social pois cada empresa terá direito indicar dois alunos/atletas para participar do projeto gratuitamente sem necessidade do pagamento das mensalidades  neste formato serão 40 vagas gratuitas. </a:t>
            </a:r>
          </a:p>
          <a:p>
            <a:pPr algn="just">
              <a:lnSpc>
                <a:spcPct val="150000"/>
              </a:lnSpc>
            </a:pPr>
            <a:r>
              <a:rPr lang="pt-BR" dirty="0">
                <a:latin typeface="Arial" pitchFamily="34" charset="0"/>
                <a:cs typeface="Arial" pitchFamily="34" charset="0"/>
              </a:rPr>
              <a:t>	O projeto se intitula de responsabilidade social pois além destas vagas gratuitas a </a:t>
            </a:r>
            <a:r>
              <a:rPr lang="pt-BR" dirty="0" err="1">
                <a:latin typeface="Arial" pitchFamily="34" charset="0"/>
                <a:cs typeface="Arial" pitchFamily="34" charset="0"/>
              </a:rPr>
              <a:t>Unopar</a:t>
            </a:r>
            <a:r>
              <a:rPr lang="pt-BR" dirty="0">
                <a:latin typeface="Arial" pitchFamily="34" charset="0"/>
                <a:cs typeface="Arial" pitchFamily="34" charset="0"/>
              </a:rPr>
              <a:t>, reserva 25% de todas as vagas do projeto para crianças que comprovadamente não possam pagar mensalidades estas serão atendidas com os mesmos benefícios das demais, só que passarão por um processo de seleção para receber estas vagas. </a:t>
            </a:r>
          </a:p>
          <a:p>
            <a:endParaRPr lang="pt-BR" b="1" dirty="0">
              <a:latin typeface="Arial" pitchFamily="34" charset="0"/>
              <a:cs typeface="Arial" pitchFamily="34" charset="0"/>
            </a:endParaRPr>
          </a:p>
          <a:p>
            <a:endParaRPr lang="pt-BR" dirty="0">
              <a:latin typeface="Arial" pitchFamily="34" charset="0"/>
              <a:cs typeface="Arial" pitchFamily="34" charset="0"/>
            </a:endParaRPr>
          </a:p>
          <a:p>
            <a:pPr algn="just"/>
            <a:endParaRPr lang="pt-BR" dirty="0">
              <a:latin typeface="Arial" pitchFamily="34" charset="0"/>
              <a:cs typeface="Arial" pitchFamily="34" charset="0"/>
            </a:endParaRPr>
          </a:p>
          <a:p>
            <a:pPr algn="just"/>
            <a:endParaRPr lang="pt-BR" dirty="0">
              <a:latin typeface="Arial" pitchFamily="34" charset="0"/>
              <a:cs typeface="Arial" pitchFamily="34" charset="0"/>
            </a:endParaRPr>
          </a:p>
        </p:txBody>
      </p:sp>
    </p:spTree>
    <p:extLst>
      <p:ext uri="{BB962C8B-B14F-4D97-AF65-F5344CB8AC3E}">
        <p14:creationId xmlns:p14="http://schemas.microsoft.com/office/powerpoint/2010/main" val="192737315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2"/>
          <a:srcRect/>
          <a:stretch>
            <a:fillRect/>
          </a:stretch>
        </p:blipFill>
        <p:spPr bwMode="auto">
          <a:xfrm>
            <a:off x="1524000" y="5500702"/>
            <a:ext cx="1895656" cy="1357298"/>
          </a:xfrm>
          <a:prstGeom prst="rect">
            <a:avLst/>
          </a:prstGeom>
          <a:noFill/>
          <a:ln w="9525">
            <a:noFill/>
            <a:miter lim="800000"/>
            <a:headEnd/>
            <a:tailEnd/>
          </a:ln>
          <a:effectLst/>
        </p:spPr>
      </p:pic>
      <p:pic>
        <p:nvPicPr>
          <p:cNvPr id="3" name="Imagem 2"/>
          <p:cNvPicPr/>
          <p:nvPr/>
        </p:nvPicPr>
        <p:blipFill>
          <a:blip r:embed="rId3">
            <a:extLst>
              <a:ext uri="{28A0092B-C50C-407E-A947-70E740481C1C}">
                <a14:useLocalDpi xmlns:a14="http://schemas.microsoft.com/office/drawing/2010/main" val="0"/>
              </a:ext>
            </a:extLst>
          </a:blip>
          <a:srcRect/>
          <a:stretch>
            <a:fillRect/>
          </a:stretch>
        </p:blipFill>
        <p:spPr bwMode="auto">
          <a:xfrm>
            <a:off x="1524000" y="2786058"/>
            <a:ext cx="1928794" cy="1357322"/>
          </a:xfrm>
          <a:prstGeom prst="rect">
            <a:avLst/>
          </a:prstGeom>
          <a:noFill/>
          <a:ln>
            <a:noFill/>
          </a:ln>
        </p:spPr>
      </p:pic>
      <p:pic>
        <p:nvPicPr>
          <p:cNvPr id="4" name="Imagem 3"/>
          <p:cNvPicPr/>
          <p:nvPr/>
        </p:nvPicPr>
        <p:blipFill>
          <a:blip r:embed="rId4">
            <a:extLst>
              <a:ext uri="{28A0092B-C50C-407E-A947-70E740481C1C}">
                <a14:useLocalDpi xmlns:a14="http://schemas.microsoft.com/office/drawing/2010/main" val="0"/>
              </a:ext>
            </a:extLst>
          </a:blip>
          <a:srcRect/>
          <a:stretch>
            <a:fillRect/>
          </a:stretch>
        </p:blipFill>
        <p:spPr bwMode="auto">
          <a:xfrm>
            <a:off x="1524000" y="1357299"/>
            <a:ext cx="1928794" cy="1462085"/>
          </a:xfrm>
          <a:prstGeom prst="rect">
            <a:avLst/>
          </a:prstGeom>
          <a:noFill/>
          <a:ln>
            <a:noFill/>
          </a:ln>
        </p:spPr>
      </p:pic>
      <p:pic>
        <p:nvPicPr>
          <p:cNvPr id="5" name="Imagem 4"/>
          <p:cNvPicPr/>
          <p:nvPr/>
        </p:nvPicPr>
        <p:blipFill>
          <a:blip r:embed="rId5">
            <a:extLst>
              <a:ext uri="{28A0092B-C50C-407E-A947-70E740481C1C}">
                <a14:useLocalDpi xmlns:a14="http://schemas.microsoft.com/office/drawing/2010/main" val="0"/>
              </a:ext>
            </a:extLst>
          </a:blip>
          <a:srcRect/>
          <a:stretch>
            <a:fillRect/>
          </a:stretch>
        </p:blipFill>
        <p:spPr bwMode="auto">
          <a:xfrm>
            <a:off x="1524001" y="0"/>
            <a:ext cx="1943105" cy="1357298"/>
          </a:xfrm>
          <a:prstGeom prst="rect">
            <a:avLst/>
          </a:prstGeom>
          <a:noFill/>
          <a:ln>
            <a:noFill/>
          </a:ln>
        </p:spPr>
      </p:pic>
      <p:pic>
        <p:nvPicPr>
          <p:cNvPr id="6" name="Imagem 5" descr="Resultado de imagem para Voleibol Unopar"/>
          <p:cNvPicPr/>
          <p:nvPr/>
        </p:nvPicPr>
        <p:blipFill>
          <a:blip r:embed="rId6">
            <a:extLst>
              <a:ext uri="{28A0092B-C50C-407E-A947-70E740481C1C}">
                <a14:useLocalDpi xmlns:a14="http://schemas.microsoft.com/office/drawing/2010/main" val="0"/>
              </a:ext>
            </a:extLst>
          </a:blip>
          <a:srcRect/>
          <a:stretch>
            <a:fillRect/>
          </a:stretch>
        </p:blipFill>
        <p:spPr bwMode="auto">
          <a:xfrm>
            <a:off x="1524001" y="4143380"/>
            <a:ext cx="1928794" cy="1419222"/>
          </a:xfrm>
          <a:prstGeom prst="rect">
            <a:avLst/>
          </a:prstGeom>
          <a:noFill/>
          <a:ln>
            <a:noFill/>
          </a:ln>
        </p:spPr>
      </p:pic>
      <p:sp>
        <p:nvSpPr>
          <p:cNvPr id="7" name="CaixaDeTexto 6"/>
          <p:cNvSpPr txBox="1"/>
          <p:nvPr/>
        </p:nvSpPr>
        <p:spPr>
          <a:xfrm>
            <a:off x="3595670" y="285728"/>
            <a:ext cx="7072330" cy="5355312"/>
          </a:xfrm>
          <a:prstGeom prst="rect">
            <a:avLst/>
          </a:prstGeom>
          <a:noFill/>
        </p:spPr>
        <p:txBody>
          <a:bodyPr wrap="square" rtlCol="0">
            <a:spAutoFit/>
          </a:bodyPr>
          <a:lstStyle/>
          <a:p>
            <a:pPr algn="ctr"/>
            <a:r>
              <a:rPr lang="pt-BR" b="1" dirty="0">
                <a:latin typeface="Arial" pitchFamily="34" charset="0"/>
                <a:cs typeface="Arial" pitchFamily="34" charset="0"/>
              </a:rPr>
              <a:t>PROJETO PILOTO  2016:</a:t>
            </a:r>
          </a:p>
          <a:p>
            <a:pPr algn="ctr"/>
            <a:endParaRPr lang="pt-BR" b="1" dirty="0">
              <a:latin typeface="Arial" pitchFamily="34" charset="0"/>
              <a:cs typeface="Arial" pitchFamily="34" charset="0"/>
            </a:endParaRPr>
          </a:p>
          <a:p>
            <a:pPr algn="just">
              <a:lnSpc>
                <a:spcPct val="150000"/>
              </a:lnSpc>
            </a:pPr>
            <a:endParaRPr lang="pt-BR" u="sng" dirty="0">
              <a:latin typeface="Arial" pitchFamily="34" charset="0"/>
              <a:cs typeface="Arial" pitchFamily="34" charset="0"/>
            </a:endParaRPr>
          </a:p>
          <a:p>
            <a:pPr algn="just">
              <a:lnSpc>
                <a:spcPct val="150000"/>
              </a:lnSpc>
            </a:pPr>
            <a:r>
              <a:rPr lang="pt-BR" u="sng" dirty="0">
                <a:latin typeface="Arial" pitchFamily="34" charset="0"/>
                <a:cs typeface="Arial" pitchFamily="34" charset="0"/>
              </a:rPr>
              <a:t>MODALIDADES  TRABALHADAS:</a:t>
            </a:r>
          </a:p>
          <a:p>
            <a:pPr algn="just">
              <a:lnSpc>
                <a:spcPct val="200000"/>
              </a:lnSpc>
            </a:pPr>
            <a:r>
              <a:rPr lang="pt-BR" dirty="0">
                <a:latin typeface="Arial" pitchFamily="34" charset="0"/>
                <a:cs typeface="Arial" pitchFamily="34" charset="0"/>
              </a:rPr>
              <a:t>VOLEIBOL  MASCULINO (10 á 16 ANOS);</a:t>
            </a:r>
          </a:p>
          <a:p>
            <a:pPr algn="just">
              <a:lnSpc>
                <a:spcPct val="200000"/>
              </a:lnSpc>
            </a:pPr>
            <a:r>
              <a:rPr lang="pt-BR" dirty="0">
                <a:latin typeface="Arial" pitchFamily="34" charset="0"/>
                <a:cs typeface="Arial" pitchFamily="34" charset="0"/>
              </a:rPr>
              <a:t>VOLEIBOL FEMININO (10 á 16 ANOS);</a:t>
            </a:r>
          </a:p>
          <a:p>
            <a:pPr algn="just">
              <a:lnSpc>
                <a:spcPct val="200000"/>
              </a:lnSpc>
            </a:pPr>
            <a:r>
              <a:rPr lang="pt-BR" dirty="0">
                <a:latin typeface="Arial" pitchFamily="34" charset="0"/>
                <a:cs typeface="Arial" pitchFamily="34" charset="0"/>
              </a:rPr>
              <a:t>FUTSAL MASCULINO (08 á 15 ANOS</a:t>
            </a:r>
          </a:p>
          <a:p>
            <a:pPr algn="just">
              <a:lnSpc>
                <a:spcPct val="200000"/>
              </a:lnSpc>
            </a:pPr>
            <a:r>
              <a:rPr lang="pt-BR" dirty="0">
                <a:latin typeface="Arial" pitchFamily="34" charset="0"/>
                <a:cs typeface="Arial" pitchFamily="34" charset="0"/>
              </a:rPr>
              <a:t>FUTSAL FEMININO ( 10 á 16 ANOS);</a:t>
            </a:r>
          </a:p>
          <a:p>
            <a:pPr algn="just">
              <a:lnSpc>
                <a:spcPct val="150000"/>
              </a:lnSpc>
            </a:pPr>
            <a:endParaRPr lang="pt-BR" dirty="0">
              <a:latin typeface="Arial" pitchFamily="34" charset="0"/>
              <a:cs typeface="Arial" pitchFamily="34" charset="0"/>
            </a:endParaRPr>
          </a:p>
          <a:p>
            <a:pPr algn="just">
              <a:lnSpc>
                <a:spcPct val="150000"/>
              </a:lnSpc>
            </a:pPr>
            <a:r>
              <a:rPr lang="pt-BR" dirty="0" err="1">
                <a:latin typeface="Arial" pitchFamily="34" charset="0"/>
                <a:cs typeface="Arial" pitchFamily="34" charset="0"/>
              </a:rPr>
              <a:t>Obs</a:t>
            </a:r>
            <a:r>
              <a:rPr lang="pt-BR" dirty="0">
                <a:latin typeface="Arial" pitchFamily="34" charset="0"/>
                <a:cs typeface="Arial" pitchFamily="34" charset="0"/>
              </a:rPr>
              <a:t>: As turmas serão divididas por faixa etária de acordo com a modalidade e o gênero totalizando 16 turmas e uma expectativa de atender  em torno de 300 crianças.</a:t>
            </a:r>
          </a:p>
        </p:txBody>
      </p:sp>
    </p:spTree>
    <p:extLst>
      <p:ext uri="{BB962C8B-B14F-4D97-AF65-F5344CB8AC3E}">
        <p14:creationId xmlns:p14="http://schemas.microsoft.com/office/powerpoint/2010/main" val="215474787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p:cNvSpPr txBox="1"/>
          <p:nvPr/>
        </p:nvSpPr>
        <p:spPr>
          <a:xfrm>
            <a:off x="2024034" y="1020017"/>
            <a:ext cx="7858180" cy="646331"/>
          </a:xfrm>
          <a:prstGeom prst="rect">
            <a:avLst/>
          </a:prstGeom>
          <a:noFill/>
        </p:spPr>
        <p:txBody>
          <a:bodyPr wrap="square" rtlCol="0">
            <a:spAutoFit/>
          </a:bodyPr>
          <a:lstStyle/>
          <a:p>
            <a:r>
              <a:rPr lang="pt-BR" b="1" dirty="0"/>
              <a:t>Modalidade de Voleibol</a:t>
            </a:r>
            <a:r>
              <a:rPr lang="pt-BR" dirty="0"/>
              <a:t>: Não Obtivemos alunos inscritos em número suficiente Para iniciar os treinos  </a:t>
            </a:r>
          </a:p>
        </p:txBody>
      </p:sp>
      <p:sp>
        <p:nvSpPr>
          <p:cNvPr id="3" name="CaixaDeTexto 2"/>
          <p:cNvSpPr txBox="1"/>
          <p:nvPr/>
        </p:nvSpPr>
        <p:spPr>
          <a:xfrm>
            <a:off x="2095472" y="1714489"/>
            <a:ext cx="7786742" cy="1200329"/>
          </a:xfrm>
          <a:prstGeom prst="rect">
            <a:avLst/>
          </a:prstGeom>
          <a:noFill/>
        </p:spPr>
        <p:txBody>
          <a:bodyPr wrap="square" rtlCol="0">
            <a:spAutoFit/>
          </a:bodyPr>
          <a:lstStyle/>
          <a:p>
            <a:r>
              <a:rPr lang="pt-BR" b="1" dirty="0"/>
              <a:t>Modalidade de Futsal: </a:t>
            </a:r>
            <a:r>
              <a:rPr lang="pt-BR" dirty="0"/>
              <a:t>Nesta Modalidade tivemos 112 alunos inscritos em sua grande maioria meninos. formamos 4 turmas no masculino e apenas 1 turma no feminino (este número foi sazonal sendo que assíduos nos treinamentos o número não excedeu 80 crianças). </a:t>
            </a:r>
          </a:p>
        </p:txBody>
      </p:sp>
      <p:sp>
        <p:nvSpPr>
          <p:cNvPr id="4" name="CaixaDeTexto 3"/>
          <p:cNvSpPr txBox="1"/>
          <p:nvPr/>
        </p:nvSpPr>
        <p:spPr>
          <a:xfrm>
            <a:off x="2095472" y="3286124"/>
            <a:ext cx="7643866" cy="923330"/>
          </a:xfrm>
          <a:prstGeom prst="rect">
            <a:avLst/>
          </a:prstGeom>
          <a:noFill/>
        </p:spPr>
        <p:txBody>
          <a:bodyPr wrap="square" rtlCol="0">
            <a:spAutoFit/>
          </a:bodyPr>
          <a:lstStyle/>
          <a:p>
            <a:r>
              <a:rPr lang="pt-BR" b="1" dirty="0" err="1"/>
              <a:t>Obs</a:t>
            </a:r>
            <a:r>
              <a:rPr lang="pt-BR" b="1" dirty="0"/>
              <a:t>:</a:t>
            </a:r>
            <a:r>
              <a:rPr lang="pt-BR" dirty="0"/>
              <a:t> Os números são inferiores a  expectativa inicial mas nos deram a oportunidade de conhecer a cultura esportiva de nosso município, entende-la e buscar alternativas para fomentar cada vez mais o esporte.</a:t>
            </a:r>
          </a:p>
        </p:txBody>
      </p:sp>
      <p:sp>
        <p:nvSpPr>
          <p:cNvPr id="5" name="CaixaDeTexto 4"/>
          <p:cNvSpPr txBox="1"/>
          <p:nvPr/>
        </p:nvSpPr>
        <p:spPr>
          <a:xfrm>
            <a:off x="2166910" y="5000636"/>
            <a:ext cx="7215238" cy="923330"/>
          </a:xfrm>
          <a:prstGeom prst="rect">
            <a:avLst/>
          </a:prstGeom>
          <a:noFill/>
        </p:spPr>
        <p:txBody>
          <a:bodyPr wrap="square" rtlCol="0">
            <a:spAutoFit/>
          </a:bodyPr>
          <a:lstStyle/>
          <a:p>
            <a:r>
              <a:rPr lang="pt-BR" dirty="0"/>
              <a:t>Ao longo do ano o programa de responsabilidade social disponibilizou bolsa gratuidade para 32 crianças sendo que os demais pagaram um valor simbólico de R$ 30,00 mensais.</a:t>
            </a:r>
          </a:p>
        </p:txBody>
      </p:sp>
      <p:sp>
        <p:nvSpPr>
          <p:cNvPr id="6" name="Retângulo 5"/>
          <p:cNvSpPr/>
          <p:nvPr/>
        </p:nvSpPr>
        <p:spPr>
          <a:xfrm>
            <a:off x="4384725" y="412903"/>
            <a:ext cx="2779607" cy="388696"/>
          </a:xfrm>
          <a:prstGeom prst="rect">
            <a:avLst/>
          </a:prstGeom>
        </p:spPr>
        <p:txBody>
          <a:bodyPr wrap="none">
            <a:spAutoFit/>
          </a:bodyPr>
          <a:lstStyle/>
          <a:p>
            <a:pPr>
              <a:lnSpc>
                <a:spcPct val="107000"/>
              </a:lnSpc>
              <a:spcAft>
                <a:spcPts val="800"/>
              </a:spcAft>
            </a:pPr>
            <a:r>
              <a:rPr lang="pt-BR" b="1"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PROJETO PILOTO 2016</a:t>
            </a:r>
            <a:endParaRPr lang="pt-BR" sz="1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33354445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descr="http://www.unoparead.com.br/sites/responsabilidadesocial/imagens/foto6.jpg"/>
          <p:cNvPicPr/>
          <p:nvPr/>
        </p:nvPicPr>
        <p:blipFill>
          <a:blip r:embed="rId2">
            <a:extLst>
              <a:ext uri="{28A0092B-C50C-407E-A947-70E740481C1C}">
                <a14:useLocalDpi xmlns:a14="http://schemas.microsoft.com/office/drawing/2010/main" val="0"/>
              </a:ext>
            </a:extLst>
          </a:blip>
          <a:srcRect/>
          <a:stretch>
            <a:fillRect/>
          </a:stretch>
        </p:blipFill>
        <p:spPr bwMode="auto">
          <a:xfrm>
            <a:off x="1523968" y="0"/>
            <a:ext cx="9144000" cy="6858000"/>
          </a:xfrm>
          <a:prstGeom prst="rect">
            <a:avLst/>
          </a:prstGeom>
          <a:noFill/>
          <a:ln>
            <a:noFill/>
          </a:ln>
        </p:spPr>
      </p:pic>
    </p:spTree>
    <p:extLst>
      <p:ext uri="{BB962C8B-B14F-4D97-AF65-F5344CB8AC3E}">
        <p14:creationId xmlns:p14="http://schemas.microsoft.com/office/powerpoint/2010/main" val="368525733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srcRect/>
          <a:stretch>
            <a:fillRect/>
          </a:stretch>
        </p:blipFill>
        <p:spPr bwMode="auto">
          <a:xfrm>
            <a:off x="0" y="6350"/>
            <a:ext cx="12192000" cy="6851650"/>
          </a:xfrm>
          <a:prstGeom prst="rect">
            <a:avLst/>
          </a:prstGeom>
          <a:noFill/>
          <a:ln w="9525">
            <a:noFill/>
            <a:miter lim="800000"/>
            <a:headEnd/>
            <a:tailEnd/>
          </a:ln>
          <a:effectLst/>
        </p:spPr>
      </p:pic>
    </p:spTree>
    <p:extLst>
      <p:ext uri="{BB962C8B-B14F-4D97-AF65-F5344CB8AC3E}">
        <p14:creationId xmlns:p14="http://schemas.microsoft.com/office/powerpoint/2010/main" val="99733208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srcRect/>
          <a:stretch>
            <a:fillRect/>
          </a:stretch>
        </p:blipFill>
        <p:spPr bwMode="auto">
          <a:xfrm>
            <a:off x="0" y="6349"/>
            <a:ext cx="12192000" cy="6848778"/>
          </a:xfrm>
          <a:prstGeom prst="rect">
            <a:avLst/>
          </a:prstGeom>
          <a:noFill/>
          <a:ln w="9525">
            <a:noFill/>
            <a:miter lim="800000"/>
            <a:headEnd/>
            <a:tailEnd/>
          </a:ln>
          <a:effectLst/>
        </p:spPr>
      </p:pic>
    </p:spTree>
    <p:extLst>
      <p:ext uri="{BB962C8B-B14F-4D97-AF65-F5344CB8AC3E}">
        <p14:creationId xmlns:p14="http://schemas.microsoft.com/office/powerpoint/2010/main" val="176385823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srcRect/>
          <a:stretch>
            <a:fillRect/>
          </a:stretch>
        </p:blipFill>
        <p:spPr bwMode="auto">
          <a:xfrm>
            <a:off x="-1" y="6349"/>
            <a:ext cx="12192001" cy="6766361"/>
          </a:xfrm>
          <a:prstGeom prst="rect">
            <a:avLst/>
          </a:prstGeom>
          <a:noFill/>
          <a:ln w="9525">
            <a:noFill/>
            <a:miter lim="800000"/>
            <a:headEnd/>
            <a:tailEnd/>
          </a:ln>
          <a:effectLst/>
        </p:spPr>
      </p:pic>
    </p:spTree>
    <p:extLst>
      <p:ext uri="{BB962C8B-B14F-4D97-AF65-F5344CB8AC3E}">
        <p14:creationId xmlns:p14="http://schemas.microsoft.com/office/powerpoint/2010/main" val="93303504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Usuario\Desktop\FOTOS CEL. 28 10 16\IMG-20160719-WA0050.jpg"/>
          <p:cNvPicPr>
            <a:picLocks noChangeAspect="1" noChangeArrowheads="1"/>
          </p:cNvPicPr>
          <p:nvPr/>
        </p:nvPicPr>
        <p:blipFill>
          <a:blip r:embed="rId2"/>
          <a:srcRect/>
          <a:stretch>
            <a:fillRect/>
          </a:stretch>
        </p:blipFill>
        <p:spPr bwMode="auto">
          <a:xfrm>
            <a:off x="0" y="-1"/>
            <a:ext cx="12192000" cy="6856217"/>
          </a:xfrm>
          <a:prstGeom prst="rect">
            <a:avLst/>
          </a:prstGeom>
          <a:noFill/>
        </p:spPr>
      </p:pic>
    </p:spTree>
    <p:extLst>
      <p:ext uri="{BB962C8B-B14F-4D97-AF65-F5344CB8AC3E}">
        <p14:creationId xmlns:p14="http://schemas.microsoft.com/office/powerpoint/2010/main" val="305274739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200" y="365126"/>
            <a:ext cx="10515600" cy="729578"/>
          </a:xfrm>
        </p:spPr>
        <p:txBody>
          <a:bodyPr/>
          <a:lstStyle/>
          <a:p>
            <a:r>
              <a:rPr lang="pt-BR" dirty="0" smtClean="0"/>
              <a:t>P.E.L.C UNOPAR E TAC FUTEBOL COM VIDA</a:t>
            </a:r>
            <a:endParaRPr lang="pt-BR" dirty="0"/>
          </a:p>
        </p:txBody>
      </p:sp>
      <p:pic>
        <p:nvPicPr>
          <p:cNvPr id="4" name="Imagem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6309" y="1387248"/>
            <a:ext cx="4687824" cy="4727448"/>
          </a:xfrm>
          <a:prstGeom prst="rect">
            <a:avLst/>
          </a:prstGeom>
        </p:spPr>
      </p:pic>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58918" y="1675050"/>
            <a:ext cx="5589422" cy="38499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7796085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9376" y="188640"/>
            <a:ext cx="11377264" cy="58440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6003083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200" y="365125"/>
            <a:ext cx="10515600" cy="2094740"/>
          </a:xfrm>
        </p:spPr>
        <p:txBody>
          <a:bodyPr>
            <a:noAutofit/>
          </a:bodyPr>
          <a:lstStyle/>
          <a:p>
            <a:pPr algn="ctr"/>
            <a:r>
              <a:rPr lang="pt-BR" sz="6600" dirty="0" smtClean="0"/>
              <a:t/>
            </a:r>
            <a:br>
              <a:rPr lang="pt-BR" sz="6600" dirty="0" smtClean="0"/>
            </a:br>
            <a:r>
              <a:rPr lang="pt-BR" sz="6600" dirty="0"/>
              <a:t/>
            </a:r>
            <a:br>
              <a:rPr lang="pt-BR" sz="6600" dirty="0"/>
            </a:br>
            <a:r>
              <a:rPr lang="pt-BR" sz="6600" dirty="0" smtClean="0"/>
              <a:t/>
            </a:r>
            <a:br>
              <a:rPr lang="pt-BR" sz="6600" dirty="0" smtClean="0"/>
            </a:br>
            <a:r>
              <a:rPr lang="pt-BR" sz="6600" dirty="0"/>
              <a:t/>
            </a:r>
            <a:br>
              <a:rPr lang="pt-BR" sz="6600" dirty="0"/>
            </a:br>
            <a:r>
              <a:rPr lang="pt-BR" sz="6600" dirty="0" smtClean="0"/>
              <a:t>TEMPORADA 2017</a:t>
            </a:r>
            <a:endParaRPr lang="pt-BR" sz="6600" dirty="0"/>
          </a:p>
        </p:txBody>
      </p:sp>
    </p:spTree>
    <p:extLst>
      <p:ext uri="{BB962C8B-B14F-4D97-AF65-F5344CB8AC3E}">
        <p14:creationId xmlns:p14="http://schemas.microsoft.com/office/powerpoint/2010/main" val="355432669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954"/>
            <a:ext cx="12192000" cy="6863907"/>
          </a:xfrm>
          <a:prstGeom prst="rect">
            <a:avLst/>
          </a:prstGeom>
        </p:spPr>
      </p:pic>
    </p:spTree>
    <p:extLst>
      <p:ext uri="{BB962C8B-B14F-4D97-AF65-F5344CB8AC3E}">
        <p14:creationId xmlns:p14="http://schemas.microsoft.com/office/powerpoint/2010/main" val="420078481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
            <a:ext cx="12192001" cy="6858001"/>
          </a:xfrm>
          <a:prstGeom prst="rect">
            <a:avLst/>
          </a:prstGeom>
        </p:spPr>
      </p:pic>
    </p:spTree>
    <p:extLst>
      <p:ext uri="{BB962C8B-B14F-4D97-AF65-F5344CB8AC3E}">
        <p14:creationId xmlns:p14="http://schemas.microsoft.com/office/powerpoint/2010/main" val="274068810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71132503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descr="http://www.unoparead.com.br/sites/responsabilidadesocial/imagens/escola_gr2.jpg"/>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785926"/>
            <a:ext cx="1928794" cy="1714512"/>
          </a:xfrm>
          <a:prstGeom prst="rect">
            <a:avLst/>
          </a:prstGeom>
          <a:noFill/>
          <a:ln>
            <a:noFill/>
          </a:ln>
        </p:spPr>
      </p:pic>
      <p:pic>
        <p:nvPicPr>
          <p:cNvPr id="3" name="Imagem 2" descr="http://www.unoparead.com.br/sites/responsabilidadesocial/imagens/escola_gr4.jpg"/>
          <p:cNvPicPr/>
          <p:nvPr/>
        </p:nvPicPr>
        <p:blipFill>
          <a:blip r:embed="rId3">
            <a:extLst>
              <a:ext uri="{28A0092B-C50C-407E-A947-70E740481C1C}">
                <a14:useLocalDpi xmlns:a14="http://schemas.microsoft.com/office/drawing/2010/main" val="0"/>
              </a:ext>
            </a:extLst>
          </a:blip>
          <a:srcRect/>
          <a:stretch>
            <a:fillRect/>
          </a:stretch>
        </p:blipFill>
        <p:spPr bwMode="auto">
          <a:xfrm>
            <a:off x="1524000" y="0"/>
            <a:ext cx="1928794" cy="1785950"/>
          </a:xfrm>
          <a:prstGeom prst="rect">
            <a:avLst/>
          </a:prstGeom>
          <a:noFill/>
          <a:ln>
            <a:noFill/>
          </a:ln>
        </p:spPr>
      </p:pic>
      <p:pic>
        <p:nvPicPr>
          <p:cNvPr id="4" name="Imagem 3" descr="http://www.unoparead.com.br/sites/responsabilidadesocial/imagens/provida2.jpg"/>
          <p:cNvPicPr/>
          <p:nvPr/>
        </p:nvPicPr>
        <p:blipFill>
          <a:blip r:embed="rId4">
            <a:extLst>
              <a:ext uri="{28A0092B-C50C-407E-A947-70E740481C1C}">
                <a14:useLocalDpi xmlns:a14="http://schemas.microsoft.com/office/drawing/2010/main" val="0"/>
              </a:ext>
            </a:extLst>
          </a:blip>
          <a:srcRect/>
          <a:stretch>
            <a:fillRect/>
          </a:stretch>
        </p:blipFill>
        <p:spPr bwMode="auto">
          <a:xfrm>
            <a:off x="1524000" y="3357562"/>
            <a:ext cx="1928794" cy="1857388"/>
          </a:xfrm>
          <a:prstGeom prst="rect">
            <a:avLst/>
          </a:prstGeom>
          <a:noFill/>
          <a:ln>
            <a:noFill/>
          </a:ln>
        </p:spPr>
      </p:pic>
      <p:pic>
        <p:nvPicPr>
          <p:cNvPr id="5" name="Imagem 4"/>
          <p:cNvPicPr/>
          <p:nvPr/>
        </p:nvPicPr>
        <p:blipFill>
          <a:blip r:embed="rId5">
            <a:extLst>
              <a:ext uri="{28A0092B-C50C-407E-A947-70E740481C1C}">
                <a14:useLocalDpi xmlns:a14="http://schemas.microsoft.com/office/drawing/2010/main" val="0"/>
              </a:ext>
            </a:extLst>
          </a:blip>
          <a:srcRect/>
          <a:stretch>
            <a:fillRect/>
          </a:stretch>
        </p:blipFill>
        <p:spPr bwMode="auto">
          <a:xfrm>
            <a:off x="1524000" y="5072075"/>
            <a:ext cx="1857356" cy="1785926"/>
          </a:xfrm>
          <a:prstGeom prst="rect">
            <a:avLst/>
          </a:prstGeom>
          <a:noFill/>
          <a:ln>
            <a:noFill/>
          </a:ln>
        </p:spPr>
      </p:pic>
      <p:pic>
        <p:nvPicPr>
          <p:cNvPr id="6" name="Imagem 5" descr="Resultado de imagem para imagens parede de escalada kids"/>
          <p:cNvPicPr/>
          <p:nvPr/>
        </p:nvPicPr>
        <p:blipFill>
          <a:blip r:embed="rId6"/>
          <a:srcRect/>
          <a:stretch>
            <a:fillRect/>
          </a:stretch>
        </p:blipFill>
        <p:spPr bwMode="auto">
          <a:xfrm>
            <a:off x="3405188" y="1"/>
            <a:ext cx="2619375" cy="1743075"/>
          </a:xfrm>
          <a:prstGeom prst="rect">
            <a:avLst/>
          </a:prstGeom>
          <a:noFill/>
          <a:ln w="9525">
            <a:noFill/>
            <a:miter lim="800000"/>
            <a:headEnd/>
            <a:tailEnd/>
          </a:ln>
        </p:spPr>
      </p:pic>
      <p:pic>
        <p:nvPicPr>
          <p:cNvPr id="2050" name="Picture 2" descr="Resultado de imagem para slackline kids"/>
          <p:cNvPicPr>
            <a:picLocks noChangeAspect="1" noChangeArrowheads="1"/>
          </p:cNvPicPr>
          <p:nvPr/>
        </p:nvPicPr>
        <p:blipFill>
          <a:blip r:embed="rId7"/>
          <a:srcRect/>
          <a:stretch>
            <a:fillRect/>
          </a:stretch>
        </p:blipFill>
        <p:spPr bwMode="auto">
          <a:xfrm>
            <a:off x="6024563" y="2"/>
            <a:ext cx="2143140" cy="1714487"/>
          </a:xfrm>
          <a:prstGeom prst="rect">
            <a:avLst/>
          </a:prstGeom>
          <a:noFill/>
        </p:spPr>
      </p:pic>
      <p:pic>
        <p:nvPicPr>
          <p:cNvPr id="8" name="Imagem 7" descr="http://www.unoparead.com.br/sites/responsabilidadesocial/imagens/futsal_escola.jpg"/>
          <p:cNvPicPr/>
          <p:nvPr/>
        </p:nvPicPr>
        <p:blipFill>
          <a:blip r:embed="rId8">
            <a:extLst>
              <a:ext uri="{28A0092B-C50C-407E-A947-70E740481C1C}">
                <a14:useLocalDpi xmlns:a14="http://schemas.microsoft.com/office/drawing/2010/main" val="0"/>
              </a:ext>
            </a:extLst>
          </a:blip>
          <a:srcRect/>
          <a:stretch>
            <a:fillRect/>
          </a:stretch>
        </p:blipFill>
        <p:spPr bwMode="auto">
          <a:xfrm>
            <a:off x="8167702" y="0"/>
            <a:ext cx="2500298" cy="1857364"/>
          </a:xfrm>
          <a:prstGeom prst="rect">
            <a:avLst/>
          </a:prstGeom>
          <a:noFill/>
          <a:ln>
            <a:noFill/>
          </a:ln>
        </p:spPr>
      </p:pic>
      <p:sp>
        <p:nvSpPr>
          <p:cNvPr id="9" name="CaixaDeTexto 8"/>
          <p:cNvSpPr txBox="1"/>
          <p:nvPr/>
        </p:nvSpPr>
        <p:spPr>
          <a:xfrm>
            <a:off x="3738546" y="2071678"/>
            <a:ext cx="6715172" cy="4616648"/>
          </a:xfrm>
          <a:prstGeom prst="rect">
            <a:avLst/>
          </a:prstGeom>
          <a:noFill/>
        </p:spPr>
        <p:txBody>
          <a:bodyPr wrap="square" rtlCol="0">
            <a:spAutoFit/>
          </a:bodyPr>
          <a:lstStyle/>
          <a:p>
            <a:pPr algn="ctr"/>
            <a:r>
              <a:rPr lang="pt-BR" sz="2400" dirty="0">
                <a:solidFill>
                  <a:srgbClr val="FF0000"/>
                </a:solidFill>
              </a:rPr>
              <a:t>PROGRAMA ESPORTE,LAZER E CIDADANIA UNOPAR:</a:t>
            </a:r>
          </a:p>
          <a:p>
            <a:pPr algn="ctr"/>
            <a:endParaRPr lang="pt-BR" sz="2000" dirty="0"/>
          </a:p>
          <a:p>
            <a:pPr algn="ctr"/>
            <a:endParaRPr lang="pt-BR" sz="2000" dirty="0"/>
          </a:p>
          <a:p>
            <a:pPr algn="just">
              <a:lnSpc>
                <a:spcPct val="150000"/>
              </a:lnSpc>
              <a:buFont typeface="Arial" pitchFamily="34" charset="0"/>
              <a:buChar char="•"/>
            </a:pPr>
            <a:r>
              <a:rPr lang="pt-BR" sz="2000" dirty="0"/>
              <a:t> Projeto dia de Lazer e </a:t>
            </a:r>
            <a:r>
              <a:rPr lang="pt-BR" sz="2000" dirty="0" err="1"/>
              <a:t>AnimAção</a:t>
            </a:r>
            <a:r>
              <a:rPr lang="pt-BR" sz="2000" dirty="0"/>
              <a:t> </a:t>
            </a:r>
            <a:r>
              <a:rPr lang="pt-BR" sz="2000" dirty="0" err="1"/>
              <a:t>Unopar</a:t>
            </a:r>
            <a:r>
              <a:rPr lang="pt-BR" sz="2000" dirty="0"/>
              <a:t>;</a:t>
            </a:r>
          </a:p>
          <a:p>
            <a:pPr algn="just">
              <a:lnSpc>
                <a:spcPct val="150000"/>
              </a:lnSpc>
              <a:buFont typeface="Arial" pitchFamily="34" charset="0"/>
              <a:buChar char="•"/>
            </a:pPr>
            <a:r>
              <a:rPr lang="pt-BR" sz="2000" dirty="0"/>
              <a:t>Projeto Noite Esportiva;</a:t>
            </a:r>
          </a:p>
          <a:p>
            <a:pPr algn="just">
              <a:lnSpc>
                <a:spcPct val="150000"/>
              </a:lnSpc>
              <a:buFont typeface="Arial" pitchFamily="34" charset="0"/>
              <a:buChar char="•"/>
            </a:pPr>
            <a:r>
              <a:rPr lang="pt-BR" sz="2000" dirty="0"/>
              <a:t>Projeto Vida Ativa;</a:t>
            </a:r>
          </a:p>
          <a:p>
            <a:pPr algn="just">
              <a:lnSpc>
                <a:spcPct val="150000"/>
              </a:lnSpc>
              <a:buFont typeface="Arial" pitchFamily="34" charset="0"/>
              <a:buChar char="•"/>
            </a:pPr>
            <a:r>
              <a:rPr lang="pt-BR" sz="2000" dirty="0"/>
              <a:t>Projeto Ritmo e Movimento;</a:t>
            </a:r>
          </a:p>
          <a:p>
            <a:pPr algn="just">
              <a:lnSpc>
                <a:spcPct val="150000"/>
              </a:lnSpc>
              <a:buFont typeface="Arial" pitchFamily="34" charset="0"/>
              <a:buChar char="•"/>
            </a:pPr>
            <a:r>
              <a:rPr lang="pt-BR" sz="2000" dirty="0"/>
              <a:t>Projeto Futuro Torcedor;</a:t>
            </a:r>
          </a:p>
          <a:p>
            <a:pPr algn="just">
              <a:lnSpc>
                <a:spcPct val="150000"/>
              </a:lnSpc>
              <a:buFont typeface="Arial" pitchFamily="34" charset="0"/>
              <a:buChar char="•"/>
            </a:pPr>
            <a:r>
              <a:rPr lang="pt-BR" sz="2000" dirty="0"/>
              <a:t>Projeto Educando Formando e Revelando.</a:t>
            </a:r>
          </a:p>
          <a:p>
            <a:pPr algn="just">
              <a:lnSpc>
                <a:spcPct val="150000"/>
              </a:lnSpc>
              <a:buFont typeface="Arial" pitchFamily="34" charset="0"/>
              <a:buChar char="•"/>
            </a:pPr>
            <a:endParaRPr lang="pt-BR" sz="2000" dirty="0"/>
          </a:p>
          <a:p>
            <a:pPr algn="just">
              <a:buFont typeface="Arial" pitchFamily="34" charset="0"/>
              <a:buChar char="•"/>
            </a:pPr>
            <a:endParaRPr lang="pt-BR" sz="2000" dirty="0"/>
          </a:p>
        </p:txBody>
      </p:sp>
    </p:spTree>
    <p:extLst>
      <p:ext uri="{BB962C8B-B14F-4D97-AF65-F5344CB8AC3E}">
        <p14:creationId xmlns:p14="http://schemas.microsoft.com/office/powerpoint/2010/main" val="55883505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35466261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77222715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71661120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27833"/>
          </a:xfrm>
          <a:prstGeom prst="rect">
            <a:avLst/>
          </a:prstGeom>
        </p:spPr>
      </p:pic>
    </p:spTree>
    <p:extLst>
      <p:ext uri="{BB962C8B-B14F-4D97-AF65-F5344CB8AC3E}">
        <p14:creationId xmlns:p14="http://schemas.microsoft.com/office/powerpoint/2010/main" val="135507695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978794" y="206061"/>
            <a:ext cx="9689206" cy="1791126"/>
          </a:xfrm>
        </p:spPr>
        <p:txBody>
          <a:bodyPr>
            <a:normAutofit fontScale="90000"/>
          </a:bodyPr>
          <a:lstStyle/>
          <a:p>
            <a:r>
              <a:rPr lang="pt-BR" dirty="0" smtClean="0"/>
              <a:t>PARTICIPAÇÃO PROJETO TAC/PELC UNOPAR NO GAUCHÃO 2017</a:t>
            </a:r>
            <a:endParaRPr lang="pt-BR" dirty="0"/>
          </a:p>
        </p:txBody>
      </p:sp>
      <p:sp>
        <p:nvSpPr>
          <p:cNvPr id="3" name="Subtítulo 2"/>
          <p:cNvSpPr>
            <a:spLocks noGrp="1"/>
          </p:cNvSpPr>
          <p:nvPr>
            <p:ph type="subTitle" idx="1"/>
          </p:nvPr>
        </p:nvSpPr>
        <p:spPr>
          <a:xfrm>
            <a:off x="1133341" y="2537138"/>
            <a:ext cx="9534659" cy="3721994"/>
          </a:xfrm>
        </p:spPr>
        <p:txBody>
          <a:bodyPr>
            <a:normAutofit/>
          </a:bodyPr>
          <a:lstStyle/>
          <a:p>
            <a:pPr algn="l"/>
            <a:r>
              <a:rPr lang="pt-BR" sz="3600" dirty="0" smtClean="0">
                <a:latin typeface="Arial" panose="020B0604020202020204" pitchFamily="34" charset="0"/>
                <a:cs typeface="Arial" panose="020B0604020202020204" pitchFamily="34" charset="0"/>
              </a:rPr>
              <a:t>18 JOGOS;</a:t>
            </a:r>
          </a:p>
          <a:p>
            <a:pPr algn="l"/>
            <a:r>
              <a:rPr lang="pt-BR" sz="3600" dirty="0" smtClean="0">
                <a:latin typeface="Arial" panose="020B0604020202020204" pitchFamily="34" charset="0"/>
                <a:cs typeface="Arial" panose="020B0604020202020204" pitchFamily="34" charset="0"/>
              </a:rPr>
              <a:t>8 VITÓRIAS;</a:t>
            </a:r>
          </a:p>
          <a:p>
            <a:pPr algn="l"/>
            <a:r>
              <a:rPr lang="pt-BR" sz="3600" dirty="0" smtClean="0">
                <a:latin typeface="Arial" panose="020B0604020202020204" pitchFamily="34" charset="0"/>
                <a:cs typeface="Arial" panose="020B0604020202020204" pitchFamily="34" charset="0"/>
              </a:rPr>
              <a:t>4 EMPATES;</a:t>
            </a:r>
          </a:p>
          <a:p>
            <a:pPr algn="l"/>
            <a:r>
              <a:rPr lang="pt-BR" sz="3600" dirty="0" smtClean="0">
                <a:latin typeface="Arial" panose="020B0604020202020204" pitchFamily="34" charset="0"/>
                <a:cs typeface="Arial" panose="020B0604020202020204" pitchFamily="34" charset="0"/>
              </a:rPr>
              <a:t>6 DERROTAS;</a:t>
            </a:r>
          </a:p>
          <a:p>
            <a:pPr algn="l"/>
            <a:endParaRPr lang="pt-BR" sz="3600" dirty="0" smtClean="0">
              <a:latin typeface="Arial" panose="020B0604020202020204" pitchFamily="34" charset="0"/>
              <a:cs typeface="Arial" panose="020B0604020202020204" pitchFamily="34" charset="0"/>
            </a:endParaRPr>
          </a:p>
          <a:p>
            <a:pPr algn="l"/>
            <a:r>
              <a:rPr lang="pt-BR" sz="3600" dirty="0" smtClean="0">
                <a:solidFill>
                  <a:srgbClr val="FF0000"/>
                </a:solidFill>
                <a:latin typeface="Arial" panose="020B0604020202020204" pitchFamily="34" charset="0"/>
                <a:cs typeface="Arial" panose="020B0604020202020204" pitchFamily="34" charset="0"/>
              </a:rPr>
              <a:t>APROVEITAMENTO DE 51,7%</a:t>
            </a:r>
            <a:endParaRPr lang="pt-BR" dirty="0">
              <a:solidFill>
                <a:srgbClr val="FF0000"/>
              </a:solidFill>
            </a:endParaRPr>
          </a:p>
        </p:txBody>
      </p:sp>
    </p:spTree>
    <p:extLst>
      <p:ext uri="{BB962C8B-B14F-4D97-AF65-F5344CB8AC3E}">
        <p14:creationId xmlns:p14="http://schemas.microsoft.com/office/powerpoint/2010/main" val="62620404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200" y="-124273"/>
            <a:ext cx="10515600" cy="1325563"/>
          </a:xfrm>
        </p:spPr>
        <p:txBody>
          <a:bodyPr/>
          <a:lstStyle/>
          <a:p>
            <a:r>
              <a:rPr lang="pt-BR" dirty="0" smtClean="0"/>
              <a:t>CLASSIFICAÇÃO FINAL DO ESTADUAL SUB 15:</a:t>
            </a:r>
            <a:endParaRPr lang="pt-BR" dirty="0"/>
          </a:p>
        </p:txBody>
      </p:sp>
      <p:sp>
        <p:nvSpPr>
          <p:cNvPr id="3" name="Espaço Reservado para Conteúdo 2"/>
          <p:cNvSpPr>
            <a:spLocks noGrp="1"/>
          </p:cNvSpPr>
          <p:nvPr>
            <p:ph idx="1"/>
          </p:nvPr>
        </p:nvSpPr>
        <p:spPr>
          <a:xfrm>
            <a:off x="838200" y="875763"/>
            <a:ext cx="10515600" cy="5718220"/>
          </a:xfrm>
        </p:spPr>
        <p:txBody>
          <a:bodyPr>
            <a:normAutofit fontScale="62500" lnSpcReduction="20000"/>
          </a:bodyPr>
          <a:lstStyle/>
          <a:p>
            <a:pPr marL="0" indent="0">
              <a:buNone/>
            </a:pPr>
            <a:r>
              <a:rPr lang="pt-BR" dirty="0" smtClean="0"/>
              <a:t>1º LUGAR: ESPORTE CLUBE JUVENTUDE – CAXIAS DO SUL</a:t>
            </a:r>
          </a:p>
          <a:p>
            <a:pPr marL="0" indent="0">
              <a:buNone/>
            </a:pPr>
            <a:r>
              <a:rPr lang="pt-BR" dirty="0" smtClean="0"/>
              <a:t>2º LUGAR: ESPORTE CLUBE NOVO HAMBURGO – NOVO HAMBURGO</a:t>
            </a:r>
          </a:p>
          <a:p>
            <a:pPr marL="0" indent="0">
              <a:buNone/>
            </a:pPr>
            <a:r>
              <a:rPr lang="pt-BR" dirty="0" smtClean="0"/>
              <a:t>3º LUGAR: SPORT CLUBE INTERNACIONAL – PORTO ALEGRE</a:t>
            </a:r>
          </a:p>
          <a:p>
            <a:pPr marL="0" indent="0">
              <a:buNone/>
            </a:pPr>
            <a:r>
              <a:rPr lang="pt-BR" dirty="0" smtClean="0"/>
              <a:t>4º LUGAR: ESPORTE CLUBE SÃO JOSÉ – PORTO ALEGRE</a:t>
            </a:r>
          </a:p>
          <a:p>
            <a:pPr marL="0" indent="0">
              <a:buNone/>
            </a:pPr>
            <a:r>
              <a:rPr lang="pt-BR" dirty="0" smtClean="0"/>
              <a:t>5º LUGAR: ESPORTE CLUBE PINHEIROS – TAQUARI</a:t>
            </a:r>
          </a:p>
          <a:p>
            <a:pPr marL="0" indent="0">
              <a:buNone/>
            </a:pPr>
            <a:r>
              <a:rPr lang="pt-BR" dirty="0" smtClean="0">
                <a:solidFill>
                  <a:schemeClr val="accent2"/>
                </a:solidFill>
              </a:rPr>
              <a:t>6º LUGAR: TRÊS PASSOS ATLÉTICO CLUBE – TRÊS PASSOS </a:t>
            </a:r>
            <a:r>
              <a:rPr lang="pt-BR" dirty="0" smtClean="0"/>
              <a:t> </a:t>
            </a:r>
          </a:p>
          <a:p>
            <a:pPr marL="0" indent="0">
              <a:buNone/>
            </a:pPr>
            <a:r>
              <a:rPr lang="pt-BR" dirty="0" smtClean="0"/>
              <a:t>7º LUGAR: PROGRESSO FUTEBOL CLUBE – BAGÉ</a:t>
            </a:r>
          </a:p>
          <a:p>
            <a:pPr marL="0" indent="0">
              <a:buNone/>
            </a:pPr>
            <a:r>
              <a:rPr lang="pt-BR" dirty="0" smtClean="0"/>
              <a:t>8º LUGAR: SER CAXIAS DO SUL – CAXIAS DO SUL </a:t>
            </a:r>
          </a:p>
          <a:p>
            <a:pPr marL="0" indent="0">
              <a:buNone/>
            </a:pPr>
            <a:r>
              <a:rPr lang="pt-BR" dirty="0" smtClean="0"/>
              <a:t>9 LUGAR: CENTRO ESPORTIVO GRAMADENSE – GRAMADO</a:t>
            </a:r>
          </a:p>
          <a:p>
            <a:pPr marL="0" indent="0">
              <a:buNone/>
            </a:pPr>
            <a:r>
              <a:rPr lang="pt-BR" dirty="0" smtClean="0"/>
              <a:t>10º LUGAR: GRÊMIO ESPORTIVO BRASIL – PELOTAS</a:t>
            </a:r>
          </a:p>
          <a:p>
            <a:pPr marL="0" indent="0">
              <a:buNone/>
            </a:pPr>
            <a:r>
              <a:rPr lang="pt-BR" dirty="0" smtClean="0"/>
              <a:t>11º LUGAR: SER SANTA ROSA – SANTA ROSA</a:t>
            </a:r>
          </a:p>
          <a:p>
            <a:pPr marL="0" indent="0">
              <a:buNone/>
            </a:pPr>
            <a:r>
              <a:rPr lang="pt-BR" dirty="0" smtClean="0"/>
              <a:t>12º LUGAR: FUTEBOL CLUBE ESTÂNCIA VELHA – ESTÂNCIA VELHA</a:t>
            </a:r>
          </a:p>
          <a:p>
            <a:pPr marL="0" indent="0">
              <a:buNone/>
            </a:pPr>
            <a:r>
              <a:rPr lang="pt-BR" dirty="0" smtClean="0"/>
              <a:t>13º LUGAR: APAFUT – CAXIAS DO SUL</a:t>
            </a:r>
          </a:p>
          <a:p>
            <a:pPr marL="0" indent="0">
              <a:buNone/>
            </a:pPr>
            <a:r>
              <a:rPr lang="pt-BR" dirty="0" smtClean="0"/>
              <a:t>14º LUGAR: GUARANY FUTEBOL CLUBE – BAGÉ</a:t>
            </a:r>
          </a:p>
          <a:p>
            <a:pPr marL="0" indent="0">
              <a:buNone/>
            </a:pPr>
            <a:r>
              <a:rPr lang="pt-BR" dirty="0" smtClean="0"/>
              <a:t>15º LUGAR: ESPORTE CLUBE CRUZEIRO – PORTO ALEGRE</a:t>
            </a:r>
          </a:p>
          <a:p>
            <a:pPr marL="0" indent="0">
              <a:buNone/>
            </a:pPr>
            <a:r>
              <a:rPr lang="pt-BR" dirty="0" smtClean="0"/>
              <a:t>16º LUGAR: SAFURFA ESPORTE CLUBE – MARAU</a:t>
            </a:r>
          </a:p>
          <a:p>
            <a:pPr marL="0" indent="0">
              <a:buNone/>
            </a:pPr>
            <a:r>
              <a:rPr lang="pt-BR" dirty="0" smtClean="0"/>
              <a:t>17º LUGAR: SESC – PORTO ALEGRE</a:t>
            </a:r>
          </a:p>
          <a:p>
            <a:pPr marL="0" indent="0">
              <a:buNone/>
            </a:pPr>
            <a:r>
              <a:rPr lang="pt-BR" dirty="0" smtClean="0"/>
              <a:t>18º LUGAR: TAMOIO FUTEBOL CLUBE - VIAMÃO</a:t>
            </a:r>
            <a:endParaRPr lang="pt-BR" dirty="0"/>
          </a:p>
        </p:txBody>
      </p:sp>
    </p:spTree>
    <p:extLst>
      <p:ext uri="{BB962C8B-B14F-4D97-AF65-F5344CB8AC3E}">
        <p14:creationId xmlns:p14="http://schemas.microsoft.com/office/powerpoint/2010/main" val="429273617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ctr"/>
            <a:r>
              <a:rPr lang="pt-BR" dirty="0" smtClean="0"/>
              <a:t>JOGADORES ATENDIDOS PELO PROJETO:</a:t>
            </a:r>
            <a:endParaRPr lang="pt-BR" dirty="0"/>
          </a:p>
        </p:txBody>
      </p:sp>
      <p:sp>
        <p:nvSpPr>
          <p:cNvPr id="3" name="Espaço Reservado para Conteúdo 2"/>
          <p:cNvSpPr>
            <a:spLocks noGrp="1"/>
          </p:cNvSpPr>
          <p:nvPr>
            <p:ph idx="1"/>
          </p:nvPr>
        </p:nvSpPr>
        <p:spPr/>
        <p:txBody>
          <a:bodyPr/>
          <a:lstStyle/>
          <a:p>
            <a:pPr marL="0" indent="0">
              <a:lnSpc>
                <a:spcPct val="150000"/>
              </a:lnSpc>
              <a:buNone/>
            </a:pPr>
            <a:r>
              <a:rPr lang="pt-BR" dirty="0" smtClean="0"/>
              <a:t>AO LONGO DESTE ANO MAIS DE 100 JOGADORES PASSARAM PELO PROJETO SENDO QUE DESTES CERCA DE 60 JOGADORES CHEGARAM A FAZER PARTE DO GRUPO QUE NO FINAL DA TEMPORADA  POSSUIA 34 JOGADORES NASCIDOS ENTRE NOS ANOS DE 02, 03 E 04.</a:t>
            </a:r>
            <a:endParaRPr lang="pt-BR" dirty="0"/>
          </a:p>
        </p:txBody>
      </p:sp>
    </p:spTree>
    <p:extLst>
      <p:ext uri="{BB962C8B-B14F-4D97-AF65-F5344CB8AC3E}">
        <p14:creationId xmlns:p14="http://schemas.microsoft.com/office/powerpoint/2010/main" val="23801478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200" y="365126"/>
            <a:ext cx="10515600" cy="806852"/>
          </a:xfrm>
        </p:spPr>
        <p:txBody>
          <a:bodyPr/>
          <a:lstStyle/>
          <a:p>
            <a:pPr algn="ctr"/>
            <a:r>
              <a:rPr lang="pt-BR" dirty="0" smtClean="0"/>
              <a:t>TEMPORADA 2018</a:t>
            </a:r>
            <a:endParaRPr lang="pt-BR" dirty="0"/>
          </a:p>
        </p:txBody>
      </p:sp>
      <p:pic>
        <p:nvPicPr>
          <p:cNvPr id="3" name="Imagem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3488" y="1078822"/>
            <a:ext cx="4468432" cy="2515658"/>
          </a:xfrm>
          <a:prstGeom prst="rect">
            <a:avLst/>
          </a:prstGeom>
        </p:spPr>
      </p:pic>
      <p:pic>
        <p:nvPicPr>
          <p:cNvPr id="4" name="Imagem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38134" y="1040185"/>
            <a:ext cx="5692998" cy="2515657"/>
          </a:xfrm>
          <a:prstGeom prst="rect">
            <a:avLst/>
          </a:prstGeom>
        </p:spPr>
      </p:pic>
      <p:pic>
        <p:nvPicPr>
          <p:cNvPr id="6" name="Imagem 5"/>
          <p:cNvPicPr>
            <a:picLocks noChangeAspect="1"/>
          </p:cNvPicPr>
          <p:nvPr/>
        </p:nvPicPr>
        <p:blipFill>
          <a:blip r:embed="rId4"/>
          <a:stretch>
            <a:fillRect/>
          </a:stretch>
        </p:blipFill>
        <p:spPr>
          <a:xfrm>
            <a:off x="373489" y="3992451"/>
            <a:ext cx="4764646" cy="2865549"/>
          </a:xfrm>
          <a:prstGeom prst="rect">
            <a:avLst/>
          </a:prstGeom>
        </p:spPr>
      </p:pic>
      <p:pic>
        <p:nvPicPr>
          <p:cNvPr id="7" name="Imagem 6"/>
          <p:cNvPicPr>
            <a:picLocks noChangeAspect="1"/>
          </p:cNvPicPr>
          <p:nvPr/>
        </p:nvPicPr>
        <p:blipFill>
          <a:blip r:embed="rId5"/>
          <a:stretch>
            <a:fillRect/>
          </a:stretch>
        </p:blipFill>
        <p:spPr>
          <a:xfrm>
            <a:off x="5280973" y="3733346"/>
            <a:ext cx="5550159" cy="3124653"/>
          </a:xfrm>
          <a:prstGeom prst="rect">
            <a:avLst/>
          </a:prstGeom>
        </p:spPr>
      </p:pic>
    </p:spTree>
    <p:extLst>
      <p:ext uri="{BB962C8B-B14F-4D97-AF65-F5344CB8AC3E}">
        <p14:creationId xmlns:p14="http://schemas.microsoft.com/office/powerpoint/2010/main" val="258998397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p:cNvPicPr>
            <a:picLocks noChangeAspect="1"/>
          </p:cNvPicPr>
          <p:nvPr/>
        </p:nvPicPr>
        <p:blipFill>
          <a:blip r:embed="rId2"/>
          <a:stretch>
            <a:fillRect/>
          </a:stretch>
        </p:blipFill>
        <p:spPr>
          <a:xfrm>
            <a:off x="0" y="-2848"/>
            <a:ext cx="12192000" cy="6805691"/>
          </a:xfrm>
          <a:prstGeom prst="rect">
            <a:avLst/>
          </a:prstGeom>
        </p:spPr>
      </p:pic>
    </p:spTree>
    <p:extLst>
      <p:ext uri="{BB962C8B-B14F-4D97-AF65-F5344CB8AC3E}">
        <p14:creationId xmlns:p14="http://schemas.microsoft.com/office/powerpoint/2010/main" val="275493581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spTree>
    <p:extLst>
      <p:ext uri="{BB962C8B-B14F-4D97-AF65-F5344CB8AC3E}">
        <p14:creationId xmlns:p14="http://schemas.microsoft.com/office/powerpoint/2010/main" val="167393833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Resultado de imagem para imagens parede de escalada ao ar livre"/>
          <p:cNvPicPr>
            <a:picLocks noChangeAspect="1" noChangeArrowheads="1"/>
          </p:cNvPicPr>
          <p:nvPr/>
        </p:nvPicPr>
        <p:blipFill>
          <a:blip r:embed="rId2"/>
          <a:srcRect/>
          <a:stretch>
            <a:fillRect/>
          </a:stretch>
        </p:blipFill>
        <p:spPr bwMode="auto">
          <a:xfrm>
            <a:off x="1524001" y="3429000"/>
            <a:ext cx="1724025" cy="1657344"/>
          </a:xfrm>
          <a:prstGeom prst="rect">
            <a:avLst/>
          </a:prstGeom>
          <a:noFill/>
        </p:spPr>
      </p:pic>
      <p:sp>
        <p:nvSpPr>
          <p:cNvPr id="1030" name="AutoShape 6" descr="Resultado de imagem para imagens mini jogos ao ar livre"/>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1032" name="AutoShape 8" descr="Resultado de imagem para imagens mini jogos ao ar livre"/>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pic>
        <p:nvPicPr>
          <p:cNvPr id="1033" name="Picture 9"/>
          <p:cNvPicPr>
            <a:picLocks noChangeAspect="1" noChangeArrowheads="1"/>
          </p:cNvPicPr>
          <p:nvPr/>
        </p:nvPicPr>
        <p:blipFill>
          <a:blip r:embed="rId3"/>
          <a:srcRect/>
          <a:stretch>
            <a:fillRect/>
          </a:stretch>
        </p:blipFill>
        <p:spPr bwMode="auto">
          <a:xfrm>
            <a:off x="1524000" y="1643051"/>
            <a:ext cx="1714480" cy="1762129"/>
          </a:xfrm>
          <a:prstGeom prst="rect">
            <a:avLst/>
          </a:prstGeom>
          <a:noFill/>
          <a:ln w="9525">
            <a:noFill/>
            <a:miter lim="800000"/>
            <a:headEnd/>
            <a:tailEnd/>
          </a:ln>
          <a:effectLst/>
        </p:spPr>
      </p:pic>
      <p:pic>
        <p:nvPicPr>
          <p:cNvPr id="1035" name="Picture 11" descr="Resultado de imagem para imagens brincadeiras com muitas crianças brinquedos infláveis"/>
          <p:cNvPicPr>
            <a:picLocks noChangeAspect="1" noChangeArrowheads="1"/>
          </p:cNvPicPr>
          <p:nvPr/>
        </p:nvPicPr>
        <p:blipFill>
          <a:blip r:embed="rId4"/>
          <a:srcRect/>
          <a:stretch>
            <a:fillRect/>
          </a:stretch>
        </p:blipFill>
        <p:spPr bwMode="auto">
          <a:xfrm>
            <a:off x="1524001" y="0"/>
            <a:ext cx="1714480" cy="1643050"/>
          </a:xfrm>
          <a:prstGeom prst="rect">
            <a:avLst/>
          </a:prstGeom>
          <a:noFill/>
        </p:spPr>
      </p:pic>
      <p:sp>
        <p:nvSpPr>
          <p:cNvPr id="9" name="CaixaDeTexto 8"/>
          <p:cNvSpPr txBox="1"/>
          <p:nvPr/>
        </p:nvSpPr>
        <p:spPr>
          <a:xfrm>
            <a:off x="3595670" y="285728"/>
            <a:ext cx="6715172" cy="6247864"/>
          </a:xfrm>
          <a:prstGeom prst="rect">
            <a:avLst/>
          </a:prstGeom>
          <a:noFill/>
        </p:spPr>
        <p:txBody>
          <a:bodyPr wrap="square" rtlCol="0">
            <a:spAutoFit/>
          </a:bodyPr>
          <a:lstStyle/>
          <a:p>
            <a:pPr algn="ctr"/>
            <a:r>
              <a:rPr lang="pt-BR" sz="2000" b="1" dirty="0">
                <a:latin typeface="Arial" pitchFamily="34" charset="0"/>
                <a:cs typeface="Arial" pitchFamily="34" charset="0"/>
              </a:rPr>
              <a:t>PROJETO DIA DE LAZER E ANIMAÇÃO UNOPAR:</a:t>
            </a:r>
          </a:p>
          <a:p>
            <a:pPr algn="ctr"/>
            <a:endParaRPr lang="pt-BR" sz="2000" dirty="0">
              <a:latin typeface="Arial" pitchFamily="34" charset="0"/>
              <a:cs typeface="Arial" pitchFamily="34" charset="0"/>
            </a:endParaRPr>
          </a:p>
          <a:p>
            <a:pPr algn="just"/>
            <a:r>
              <a:rPr lang="pt-BR" sz="2000" b="1" dirty="0">
                <a:latin typeface="Arial" pitchFamily="34" charset="0"/>
                <a:cs typeface="Arial" pitchFamily="34" charset="0"/>
              </a:rPr>
              <a:t>Atividades:</a:t>
            </a:r>
          </a:p>
          <a:p>
            <a:pPr algn="just"/>
            <a:endParaRPr lang="pt-BR" sz="2000" dirty="0">
              <a:latin typeface="Arial" pitchFamily="34" charset="0"/>
              <a:cs typeface="Arial" pitchFamily="34" charset="0"/>
            </a:endParaRPr>
          </a:p>
          <a:p>
            <a:pPr algn="just">
              <a:lnSpc>
                <a:spcPct val="200000"/>
              </a:lnSpc>
            </a:pPr>
            <a:r>
              <a:rPr lang="pt-BR" sz="2000" dirty="0">
                <a:latin typeface="Arial" pitchFamily="34" charset="0"/>
                <a:cs typeface="Arial" pitchFamily="34" charset="0"/>
              </a:rPr>
              <a:t>Mini Futebol;			Slack </a:t>
            </a:r>
            <a:r>
              <a:rPr lang="pt-BR" sz="2000" dirty="0" err="1">
                <a:latin typeface="Arial" pitchFamily="34" charset="0"/>
                <a:cs typeface="Arial" pitchFamily="34" charset="0"/>
              </a:rPr>
              <a:t>Line</a:t>
            </a:r>
            <a:r>
              <a:rPr lang="pt-BR" sz="2000" dirty="0">
                <a:latin typeface="Arial" pitchFamily="34" charset="0"/>
                <a:cs typeface="Arial" pitchFamily="34" charset="0"/>
              </a:rPr>
              <a:t>:</a:t>
            </a:r>
          </a:p>
          <a:p>
            <a:pPr algn="just">
              <a:lnSpc>
                <a:spcPct val="200000"/>
              </a:lnSpc>
            </a:pPr>
            <a:r>
              <a:rPr lang="pt-BR" sz="2000" dirty="0">
                <a:latin typeface="Arial" pitchFamily="34" charset="0"/>
                <a:cs typeface="Arial" pitchFamily="34" charset="0"/>
              </a:rPr>
              <a:t>Mini Voleibol;			Escalada:</a:t>
            </a:r>
          </a:p>
          <a:p>
            <a:pPr algn="just">
              <a:lnSpc>
                <a:spcPct val="200000"/>
              </a:lnSpc>
            </a:pPr>
            <a:r>
              <a:rPr lang="pt-BR" sz="2000" dirty="0">
                <a:latin typeface="Arial" pitchFamily="34" charset="0"/>
                <a:cs typeface="Arial" pitchFamily="34" charset="0"/>
              </a:rPr>
              <a:t>Bola ao Cesto;			Tirolesa:</a:t>
            </a:r>
          </a:p>
          <a:p>
            <a:pPr algn="just">
              <a:lnSpc>
                <a:spcPct val="200000"/>
              </a:lnSpc>
            </a:pPr>
            <a:r>
              <a:rPr lang="pt-BR" sz="2000" dirty="0">
                <a:latin typeface="Arial" pitchFamily="34" charset="0"/>
                <a:cs typeface="Arial" pitchFamily="34" charset="0"/>
              </a:rPr>
              <a:t>Chute no Alvo;			 </a:t>
            </a:r>
            <a:r>
              <a:rPr lang="pt-BR" sz="2000" dirty="0" err="1">
                <a:latin typeface="Arial" pitchFamily="34" charset="0"/>
                <a:cs typeface="Arial" pitchFamily="34" charset="0"/>
              </a:rPr>
              <a:t>Rapél</a:t>
            </a:r>
            <a:r>
              <a:rPr lang="pt-BR" sz="2000" dirty="0">
                <a:latin typeface="Arial" pitchFamily="34" charset="0"/>
                <a:cs typeface="Arial" pitchFamily="34" charset="0"/>
              </a:rPr>
              <a:t>;</a:t>
            </a:r>
          </a:p>
          <a:p>
            <a:pPr algn="just">
              <a:lnSpc>
                <a:spcPct val="200000"/>
              </a:lnSpc>
            </a:pPr>
            <a:r>
              <a:rPr lang="pt-BR" sz="2000" dirty="0">
                <a:latin typeface="Arial" pitchFamily="34" charset="0"/>
                <a:cs typeface="Arial" pitchFamily="34" charset="0"/>
              </a:rPr>
              <a:t>Tênis de Mesa;			 Camas Elásticas;</a:t>
            </a:r>
          </a:p>
          <a:p>
            <a:pPr algn="just">
              <a:lnSpc>
                <a:spcPct val="200000"/>
              </a:lnSpc>
            </a:pPr>
            <a:r>
              <a:rPr lang="pt-BR" sz="2000" dirty="0">
                <a:latin typeface="Arial" pitchFamily="34" charset="0"/>
                <a:cs typeface="Arial" pitchFamily="34" charset="0"/>
              </a:rPr>
              <a:t>Jogos de Mesa;			 Brinquedos </a:t>
            </a:r>
            <a:r>
              <a:rPr lang="pt-BR" sz="2000" dirty="0" err="1">
                <a:latin typeface="Arial" pitchFamily="34" charset="0"/>
                <a:cs typeface="Arial" pitchFamily="34" charset="0"/>
              </a:rPr>
              <a:t>Inflaveis</a:t>
            </a:r>
            <a:r>
              <a:rPr lang="pt-BR" sz="2000" dirty="0">
                <a:latin typeface="Arial" pitchFamily="34" charset="0"/>
                <a:cs typeface="Arial" pitchFamily="34" charset="0"/>
              </a:rPr>
              <a:t>;</a:t>
            </a:r>
          </a:p>
          <a:p>
            <a:pPr algn="just">
              <a:lnSpc>
                <a:spcPct val="200000"/>
              </a:lnSpc>
            </a:pPr>
            <a:r>
              <a:rPr lang="pt-BR" sz="2000" dirty="0">
                <a:latin typeface="Arial" pitchFamily="34" charset="0"/>
                <a:cs typeface="Arial" pitchFamily="34" charset="0"/>
              </a:rPr>
              <a:t>Gincana:</a:t>
            </a:r>
          </a:p>
          <a:p>
            <a:pPr algn="just">
              <a:lnSpc>
                <a:spcPct val="200000"/>
              </a:lnSpc>
            </a:pPr>
            <a:r>
              <a:rPr lang="pt-BR" sz="2000" b="1" dirty="0" err="1">
                <a:latin typeface="Arial" pitchFamily="34" charset="0"/>
                <a:cs typeface="Arial" pitchFamily="34" charset="0"/>
              </a:rPr>
              <a:t>Obs</a:t>
            </a:r>
            <a:r>
              <a:rPr lang="pt-BR" sz="2000" b="1" dirty="0">
                <a:latin typeface="Arial" pitchFamily="34" charset="0"/>
                <a:cs typeface="Arial" pitchFamily="34" charset="0"/>
              </a:rPr>
              <a:t>: 3 datas durante o ano</a:t>
            </a:r>
          </a:p>
        </p:txBody>
      </p:sp>
      <p:pic>
        <p:nvPicPr>
          <p:cNvPr id="1037" name="Picture 13" descr="Resultado de imagem para imagens slackline crianças"/>
          <p:cNvPicPr>
            <a:picLocks noChangeAspect="1" noChangeArrowheads="1"/>
          </p:cNvPicPr>
          <p:nvPr/>
        </p:nvPicPr>
        <p:blipFill>
          <a:blip r:embed="rId5"/>
          <a:srcRect/>
          <a:stretch>
            <a:fillRect/>
          </a:stretch>
        </p:blipFill>
        <p:spPr bwMode="auto">
          <a:xfrm>
            <a:off x="1524001" y="4929198"/>
            <a:ext cx="1714480" cy="1928802"/>
          </a:xfrm>
          <a:prstGeom prst="rect">
            <a:avLst/>
          </a:prstGeom>
          <a:noFill/>
        </p:spPr>
      </p:pic>
    </p:spTree>
    <p:extLst>
      <p:ext uri="{BB962C8B-B14F-4D97-AF65-F5344CB8AC3E}">
        <p14:creationId xmlns:p14="http://schemas.microsoft.com/office/powerpoint/2010/main" val="166917896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200" y="365125"/>
            <a:ext cx="10515600" cy="2094740"/>
          </a:xfrm>
        </p:spPr>
        <p:txBody>
          <a:bodyPr>
            <a:noAutofit/>
          </a:bodyPr>
          <a:lstStyle/>
          <a:p>
            <a:pPr algn="ctr"/>
            <a:r>
              <a:rPr lang="pt-BR" sz="6600" dirty="0" smtClean="0"/>
              <a:t/>
            </a:r>
            <a:br>
              <a:rPr lang="pt-BR" sz="6600" dirty="0" smtClean="0"/>
            </a:br>
            <a:r>
              <a:rPr lang="pt-BR" sz="6600" dirty="0"/>
              <a:t/>
            </a:r>
            <a:br>
              <a:rPr lang="pt-BR" sz="6600" dirty="0"/>
            </a:br>
            <a:r>
              <a:rPr lang="pt-BR" sz="6600" dirty="0" smtClean="0"/>
              <a:t/>
            </a:r>
            <a:br>
              <a:rPr lang="pt-BR" sz="6600" dirty="0" smtClean="0"/>
            </a:br>
            <a:r>
              <a:rPr lang="pt-BR" sz="6600" dirty="0"/>
              <a:t/>
            </a:r>
            <a:br>
              <a:rPr lang="pt-BR" sz="6600" dirty="0"/>
            </a:br>
            <a:r>
              <a:rPr lang="pt-BR" sz="6600" dirty="0" smtClean="0"/>
              <a:t>TEMPORADA 2019</a:t>
            </a:r>
            <a:endParaRPr lang="pt-BR" sz="6600" dirty="0"/>
          </a:p>
        </p:txBody>
      </p:sp>
    </p:spTree>
    <p:extLst>
      <p:ext uri="{BB962C8B-B14F-4D97-AF65-F5344CB8AC3E}">
        <p14:creationId xmlns:p14="http://schemas.microsoft.com/office/powerpoint/2010/main" val="358885263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a:p>
        </p:txBody>
      </p:sp>
      <p:pic>
        <p:nvPicPr>
          <p:cNvPr id="4" name="Image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0893" cy="6858000"/>
          </a:xfrm>
          <a:prstGeom prst="rect">
            <a:avLst/>
          </a:prstGeom>
        </p:spPr>
      </p:pic>
    </p:spTree>
    <p:extLst>
      <p:ext uri="{BB962C8B-B14F-4D97-AF65-F5344CB8AC3E}">
        <p14:creationId xmlns:p14="http://schemas.microsoft.com/office/powerpoint/2010/main" val="50671561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978794" y="206061"/>
            <a:ext cx="9689206" cy="1791126"/>
          </a:xfrm>
        </p:spPr>
        <p:txBody>
          <a:bodyPr>
            <a:normAutofit fontScale="90000"/>
          </a:bodyPr>
          <a:lstStyle/>
          <a:p>
            <a:r>
              <a:rPr lang="pt-BR" dirty="0" smtClean="0"/>
              <a:t>PARTICIPAÇÃO PROJETO TAC/PELC UNOPAR NO GAUCHÃO 2019</a:t>
            </a:r>
            <a:endParaRPr lang="pt-BR" dirty="0"/>
          </a:p>
        </p:txBody>
      </p:sp>
      <p:sp>
        <p:nvSpPr>
          <p:cNvPr id="3" name="Subtítulo 2"/>
          <p:cNvSpPr>
            <a:spLocks noGrp="1"/>
          </p:cNvSpPr>
          <p:nvPr>
            <p:ph type="subTitle" idx="1"/>
          </p:nvPr>
        </p:nvSpPr>
        <p:spPr>
          <a:xfrm>
            <a:off x="1133341" y="2537138"/>
            <a:ext cx="9534659" cy="3721994"/>
          </a:xfrm>
        </p:spPr>
        <p:txBody>
          <a:bodyPr>
            <a:normAutofit/>
          </a:bodyPr>
          <a:lstStyle/>
          <a:p>
            <a:pPr algn="l"/>
            <a:r>
              <a:rPr lang="pt-BR" sz="3600" dirty="0" smtClean="0">
                <a:latin typeface="Arial" panose="020B0604020202020204" pitchFamily="34" charset="0"/>
                <a:cs typeface="Arial" panose="020B0604020202020204" pitchFamily="34" charset="0"/>
              </a:rPr>
              <a:t>19 JOGOS;</a:t>
            </a:r>
          </a:p>
          <a:p>
            <a:pPr algn="l"/>
            <a:r>
              <a:rPr lang="pt-BR" sz="3600" dirty="0" smtClean="0">
                <a:latin typeface="Arial" panose="020B0604020202020204" pitchFamily="34" charset="0"/>
                <a:cs typeface="Arial" panose="020B0604020202020204" pitchFamily="34" charset="0"/>
              </a:rPr>
              <a:t>13 VITÓRIAS;</a:t>
            </a:r>
          </a:p>
          <a:p>
            <a:pPr algn="l"/>
            <a:r>
              <a:rPr lang="pt-BR" sz="3600" dirty="0" smtClean="0">
                <a:latin typeface="Arial" panose="020B0604020202020204" pitchFamily="34" charset="0"/>
                <a:cs typeface="Arial" panose="020B0604020202020204" pitchFamily="34" charset="0"/>
              </a:rPr>
              <a:t>1 EMPATE;</a:t>
            </a:r>
          </a:p>
          <a:p>
            <a:pPr algn="l"/>
            <a:r>
              <a:rPr lang="pt-BR" sz="3600" dirty="0" smtClean="0">
                <a:latin typeface="Arial" panose="020B0604020202020204" pitchFamily="34" charset="0"/>
                <a:cs typeface="Arial" panose="020B0604020202020204" pitchFamily="34" charset="0"/>
              </a:rPr>
              <a:t>5 DERROTAS;</a:t>
            </a:r>
          </a:p>
          <a:p>
            <a:pPr algn="l"/>
            <a:endParaRPr lang="pt-BR" sz="3600" dirty="0" smtClean="0">
              <a:latin typeface="Arial" panose="020B0604020202020204" pitchFamily="34" charset="0"/>
              <a:cs typeface="Arial" panose="020B0604020202020204" pitchFamily="34" charset="0"/>
            </a:endParaRPr>
          </a:p>
          <a:p>
            <a:pPr algn="l"/>
            <a:r>
              <a:rPr lang="pt-BR" sz="3600" dirty="0" smtClean="0">
                <a:solidFill>
                  <a:srgbClr val="FF0000"/>
                </a:solidFill>
                <a:latin typeface="Arial" panose="020B0604020202020204" pitchFamily="34" charset="0"/>
                <a:cs typeface="Arial" panose="020B0604020202020204" pitchFamily="34" charset="0"/>
              </a:rPr>
              <a:t>APROVEITAMENTO DE 72%</a:t>
            </a:r>
            <a:endParaRPr lang="pt-BR" dirty="0">
              <a:solidFill>
                <a:srgbClr val="FF0000"/>
              </a:solidFill>
            </a:endParaRPr>
          </a:p>
        </p:txBody>
      </p:sp>
    </p:spTree>
    <p:extLst>
      <p:ext uri="{BB962C8B-B14F-4D97-AF65-F5344CB8AC3E}">
        <p14:creationId xmlns:p14="http://schemas.microsoft.com/office/powerpoint/2010/main" val="240072525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p:cNvSpPr/>
          <p:nvPr/>
        </p:nvSpPr>
        <p:spPr>
          <a:xfrm>
            <a:off x="721217" y="370676"/>
            <a:ext cx="11075831" cy="6253187"/>
          </a:xfrm>
          <a:prstGeom prst="rect">
            <a:avLst/>
          </a:prstGeom>
        </p:spPr>
        <p:txBody>
          <a:bodyPr wrap="square">
            <a:spAutoFit/>
          </a:bodyPr>
          <a:lstStyle/>
          <a:p>
            <a:pPr>
              <a:lnSpc>
                <a:spcPct val="107000"/>
              </a:lnSpc>
              <a:spcAft>
                <a:spcPts val="800"/>
              </a:spcAft>
            </a:pPr>
            <a:r>
              <a:rPr lang="pt-BR" sz="2400" b="1"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CLASSIFICAÇÃO FINAL DO ESTADUAL SUB 15:</a:t>
            </a:r>
            <a:endParaRPr lang="pt-BR" sz="140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90000"/>
              </a:lnSpc>
              <a:spcBef>
                <a:spcPts val="1000"/>
              </a:spcBef>
              <a:spcAft>
                <a:spcPts val="0"/>
              </a:spcAft>
            </a:pPr>
            <a:r>
              <a:rPr lang="pt-BR" dirty="0">
                <a:solidFill>
                  <a:srgbClr val="000000"/>
                </a:solidFill>
                <a:latin typeface="Arial" panose="020B0604020202020204" pitchFamily="34" charset="0"/>
                <a:ea typeface="Times New Roman" panose="02020603050405020304" pitchFamily="18" charset="0"/>
              </a:rPr>
              <a:t>1º LUGAR: SPORT CLUBE INTERNACIONAL</a:t>
            </a:r>
            <a:endParaRPr lang="pt-BR" sz="1600" dirty="0" smtClean="0">
              <a:effectLst/>
              <a:latin typeface="Times New Roman" panose="02020603050405020304" pitchFamily="18" charset="0"/>
              <a:ea typeface="Times New Roman" panose="02020603050405020304" pitchFamily="18" charset="0"/>
            </a:endParaRPr>
          </a:p>
          <a:p>
            <a:pPr>
              <a:lnSpc>
                <a:spcPct val="90000"/>
              </a:lnSpc>
              <a:spcBef>
                <a:spcPts val="1000"/>
              </a:spcBef>
              <a:spcAft>
                <a:spcPts val="0"/>
              </a:spcAft>
            </a:pPr>
            <a:r>
              <a:rPr lang="pt-BR" dirty="0">
                <a:solidFill>
                  <a:srgbClr val="000000"/>
                </a:solidFill>
                <a:latin typeface="Arial" panose="020B0604020202020204" pitchFamily="34" charset="0"/>
                <a:ea typeface="Times New Roman" panose="02020603050405020304" pitchFamily="18" charset="0"/>
              </a:rPr>
              <a:t>2º LUGAR: ESPORTE CLUBE SÃO JOSÉ</a:t>
            </a:r>
            <a:endParaRPr lang="pt-BR" sz="1600" dirty="0" smtClean="0">
              <a:effectLst/>
              <a:latin typeface="Times New Roman" panose="02020603050405020304" pitchFamily="18" charset="0"/>
              <a:ea typeface="Times New Roman" panose="02020603050405020304" pitchFamily="18" charset="0"/>
            </a:endParaRPr>
          </a:p>
          <a:p>
            <a:pPr>
              <a:lnSpc>
                <a:spcPct val="90000"/>
              </a:lnSpc>
              <a:spcBef>
                <a:spcPts val="1000"/>
              </a:spcBef>
              <a:spcAft>
                <a:spcPts val="0"/>
              </a:spcAft>
            </a:pPr>
            <a:r>
              <a:rPr lang="pt-BR" dirty="0">
                <a:solidFill>
                  <a:srgbClr val="000000"/>
                </a:solidFill>
                <a:latin typeface="Arial" panose="020B0604020202020204" pitchFamily="34" charset="0"/>
                <a:ea typeface="Times New Roman" panose="02020603050405020304" pitchFamily="18" charset="0"/>
              </a:rPr>
              <a:t>3º LUGAR: ESPORTE CLUBE JUVENTUDE</a:t>
            </a:r>
            <a:endParaRPr lang="pt-BR" sz="1600" dirty="0" smtClean="0">
              <a:effectLst/>
              <a:latin typeface="Times New Roman" panose="02020603050405020304" pitchFamily="18" charset="0"/>
              <a:ea typeface="Times New Roman" panose="02020603050405020304" pitchFamily="18" charset="0"/>
            </a:endParaRPr>
          </a:p>
          <a:p>
            <a:pPr>
              <a:lnSpc>
                <a:spcPct val="90000"/>
              </a:lnSpc>
              <a:spcBef>
                <a:spcPts val="1000"/>
              </a:spcBef>
              <a:spcAft>
                <a:spcPts val="0"/>
              </a:spcAft>
            </a:pPr>
            <a:r>
              <a:rPr lang="pt-BR" dirty="0">
                <a:solidFill>
                  <a:srgbClr val="000000"/>
                </a:solidFill>
                <a:latin typeface="Arial" panose="020B0604020202020204" pitchFamily="34" charset="0"/>
                <a:ea typeface="Times New Roman" panose="02020603050405020304" pitchFamily="18" charset="0"/>
              </a:rPr>
              <a:t>4º LUGAR: ESPORTE CLUBE ESPORTIVO</a:t>
            </a:r>
            <a:endParaRPr lang="pt-BR" sz="1600" dirty="0" smtClean="0">
              <a:effectLst/>
              <a:latin typeface="Times New Roman" panose="02020603050405020304" pitchFamily="18" charset="0"/>
              <a:ea typeface="Times New Roman" panose="02020603050405020304" pitchFamily="18" charset="0"/>
            </a:endParaRPr>
          </a:p>
          <a:p>
            <a:pPr>
              <a:lnSpc>
                <a:spcPct val="90000"/>
              </a:lnSpc>
              <a:spcBef>
                <a:spcPts val="1000"/>
              </a:spcBef>
              <a:spcAft>
                <a:spcPts val="0"/>
              </a:spcAft>
            </a:pPr>
            <a:r>
              <a:rPr lang="pt-BR" dirty="0">
                <a:solidFill>
                  <a:srgbClr val="0070C0"/>
                </a:solidFill>
                <a:latin typeface="Arial" panose="020B0604020202020204" pitchFamily="34" charset="0"/>
                <a:ea typeface="Times New Roman" panose="02020603050405020304" pitchFamily="18" charset="0"/>
              </a:rPr>
              <a:t>5º LUGAR: TAC/PELC UNOPAR</a:t>
            </a:r>
            <a:endParaRPr lang="pt-BR" sz="1600" dirty="0" smtClean="0">
              <a:effectLst/>
              <a:latin typeface="Times New Roman" panose="02020603050405020304" pitchFamily="18" charset="0"/>
              <a:ea typeface="Times New Roman" panose="02020603050405020304" pitchFamily="18" charset="0"/>
            </a:endParaRPr>
          </a:p>
          <a:p>
            <a:pPr>
              <a:lnSpc>
                <a:spcPct val="90000"/>
              </a:lnSpc>
              <a:spcBef>
                <a:spcPts val="1000"/>
              </a:spcBef>
              <a:spcAft>
                <a:spcPts val="0"/>
              </a:spcAft>
            </a:pPr>
            <a:r>
              <a:rPr lang="pt-BR" dirty="0">
                <a:latin typeface="Arial" panose="020B0604020202020204" pitchFamily="34" charset="0"/>
                <a:ea typeface="Times New Roman" panose="02020603050405020304" pitchFamily="18" charset="0"/>
              </a:rPr>
              <a:t>6º LUGAR:</a:t>
            </a:r>
            <a:r>
              <a:rPr lang="pt-BR" dirty="0">
                <a:solidFill>
                  <a:srgbClr val="ED7D31"/>
                </a:solidFill>
                <a:latin typeface="Arial" panose="020B0604020202020204" pitchFamily="34" charset="0"/>
                <a:ea typeface="Times New Roman" panose="02020603050405020304" pitchFamily="18" charset="0"/>
              </a:rPr>
              <a:t> </a:t>
            </a:r>
            <a:r>
              <a:rPr lang="pt-BR" dirty="0">
                <a:latin typeface="Arial" panose="020B0604020202020204" pitchFamily="34" charset="0"/>
                <a:ea typeface="Times New Roman" panose="02020603050405020304" pitchFamily="18" charset="0"/>
              </a:rPr>
              <a:t>ESPORTE CLUBE NOVO HAMBURGO</a:t>
            </a:r>
            <a:endParaRPr lang="pt-BR" sz="1600" dirty="0" smtClean="0">
              <a:effectLst/>
              <a:latin typeface="Times New Roman" panose="02020603050405020304" pitchFamily="18" charset="0"/>
              <a:ea typeface="Times New Roman" panose="02020603050405020304" pitchFamily="18" charset="0"/>
            </a:endParaRPr>
          </a:p>
          <a:p>
            <a:pPr>
              <a:lnSpc>
                <a:spcPct val="90000"/>
              </a:lnSpc>
              <a:spcBef>
                <a:spcPts val="1000"/>
              </a:spcBef>
              <a:spcAft>
                <a:spcPts val="0"/>
              </a:spcAft>
            </a:pPr>
            <a:r>
              <a:rPr lang="pt-BR" dirty="0">
                <a:solidFill>
                  <a:srgbClr val="000000"/>
                </a:solidFill>
                <a:latin typeface="Arial" panose="020B0604020202020204" pitchFamily="34" charset="0"/>
                <a:ea typeface="Times New Roman" panose="02020603050405020304" pitchFamily="18" charset="0"/>
              </a:rPr>
              <a:t>7º LUGAR: ESPORTE CLUBE UNIÃO HARMONIA</a:t>
            </a:r>
            <a:endParaRPr lang="pt-BR" sz="1600" dirty="0" smtClean="0">
              <a:effectLst/>
              <a:latin typeface="Times New Roman" panose="02020603050405020304" pitchFamily="18" charset="0"/>
              <a:ea typeface="Times New Roman" panose="02020603050405020304" pitchFamily="18" charset="0"/>
            </a:endParaRPr>
          </a:p>
          <a:p>
            <a:pPr>
              <a:lnSpc>
                <a:spcPct val="90000"/>
              </a:lnSpc>
              <a:spcBef>
                <a:spcPts val="1000"/>
              </a:spcBef>
              <a:spcAft>
                <a:spcPts val="0"/>
              </a:spcAft>
            </a:pPr>
            <a:r>
              <a:rPr lang="pt-BR" dirty="0">
                <a:solidFill>
                  <a:srgbClr val="000000"/>
                </a:solidFill>
                <a:latin typeface="Arial" panose="020B0604020202020204" pitchFamily="34" charset="0"/>
                <a:ea typeface="Times New Roman" panose="02020603050405020304" pitchFamily="18" charset="0"/>
              </a:rPr>
              <a:t>8º LUGAR: FUTEBOL CLUBE ESTÂNCIA VELHA </a:t>
            </a:r>
            <a:endParaRPr lang="pt-BR" sz="1600" dirty="0" smtClean="0">
              <a:effectLst/>
              <a:latin typeface="Times New Roman" panose="02020603050405020304" pitchFamily="18" charset="0"/>
              <a:ea typeface="Times New Roman" panose="02020603050405020304" pitchFamily="18" charset="0"/>
            </a:endParaRPr>
          </a:p>
          <a:p>
            <a:pPr>
              <a:lnSpc>
                <a:spcPct val="90000"/>
              </a:lnSpc>
              <a:spcBef>
                <a:spcPts val="1000"/>
              </a:spcBef>
              <a:spcAft>
                <a:spcPts val="0"/>
              </a:spcAft>
            </a:pPr>
            <a:r>
              <a:rPr lang="pt-BR" dirty="0">
                <a:solidFill>
                  <a:srgbClr val="000000"/>
                </a:solidFill>
                <a:latin typeface="Arial" panose="020B0604020202020204" pitchFamily="34" charset="0"/>
                <a:ea typeface="Times New Roman" panose="02020603050405020304" pitchFamily="18" charset="0"/>
              </a:rPr>
              <a:t>9 LUGAR: SOCIEDADE ESPORTIVA E RECREATIVA CAXIAS DO SUL</a:t>
            </a:r>
            <a:endParaRPr lang="pt-BR" sz="1600" dirty="0" smtClean="0">
              <a:effectLst/>
              <a:latin typeface="Times New Roman" panose="02020603050405020304" pitchFamily="18" charset="0"/>
              <a:ea typeface="Times New Roman" panose="02020603050405020304" pitchFamily="18" charset="0"/>
            </a:endParaRPr>
          </a:p>
          <a:p>
            <a:pPr>
              <a:lnSpc>
                <a:spcPct val="90000"/>
              </a:lnSpc>
              <a:spcBef>
                <a:spcPts val="1000"/>
              </a:spcBef>
              <a:spcAft>
                <a:spcPts val="0"/>
              </a:spcAft>
            </a:pPr>
            <a:r>
              <a:rPr lang="pt-BR" dirty="0">
                <a:solidFill>
                  <a:srgbClr val="000000"/>
                </a:solidFill>
                <a:latin typeface="Arial" panose="020B0604020202020204" pitchFamily="34" charset="0"/>
                <a:ea typeface="Times New Roman" panose="02020603050405020304" pitchFamily="18" charset="0"/>
              </a:rPr>
              <a:t>10º LUGAR: ESPORTE CLUBE IGREJINHA</a:t>
            </a:r>
            <a:endParaRPr lang="pt-BR" sz="1600" dirty="0" smtClean="0">
              <a:effectLst/>
              <a:latin typeface="Times New Roman" panose="02020603050405020304" pitchFamily="18" charset="0"/>
              <a:ea typeface="Times New Roman" panose="02020603050405020304" pitchFamily="18" charset="0"/>
            </a:endParaRPr>
          </a:p>
          <a:p>
            <a:pPr>
              <a:lnSpc>
                <a:spcPct val="90000"/>
              </a:lnSpc>
              <a:spcBef>
                <a:spcPts val="1000"/>
              </a:spcBef>
              <a:spcAft>
                <a:spcPts val="0"/>
              </a:spcAft>
            </a:pPr>
            <a:r>
              <a:rPr lang="pt-BR" dirty="0">
                <a:solidFill>
                  <a:srgbClr val="000000"/>
                </a:solidFill>
                <a:latin typeface="Arial" panose="020B0604020202020204" pitchFamily="34" charset="0"/>
                <a:ea typeface="Times New Roman" panose="02020603050405020304" pitchFamily="18" charset="0"/>
              </a:rPr>
              <a:t>11º LUGAR: FUTEBOL CLUBE SANTA CRUZ</a:t>
            </a:r>
            <a:endParaRPr lang="pt-BR" sz="1600" dirty="0" smtClean="0">
              <a:effectLst/>
              <a:latin typeface="Times New Roman" panose="02020603050405020304" pitchFamily="18" charset="0"/>
              <a:ea typeface="Times New Roman" panose="02020603050405020304" pitchFamily="18" charset="0"/>
            </a:endParaRPr>
          </a:p>
          <a:p>
            <a:pPr>
              <a:lnSpc>
                <a:spcPct val="90000"/>
              </a:lnSpc>
              <a:spcBef>
                <a:spcPts val="1000"/>
              </a:spcBef>
              <a:spcAft>
                <a:spcPts val="0"/>
              </a:spcAft>
            </a:pPr>
            <a:r>
              <a:rPr lang="pt-BR" dirty="0">
                <a:solidFill>
                  <a:srgbClr val="000000"/>
                </a:solidFill>
                <a:latin typeface="Arial" panose="020B0604020202020204" pitchFamily="34" charset="0"/>
                <a:ea typeface="Times New Roman" panose="02020603050405020304" pitchFamily="18" charset="0"/>
              </a:rPr>
              <a:t>12º LUGAR: ESPORTE CLUBE CRUZEIRO</a:t>
            </a:r>
            <a:endParaRPr lang="pt-BR" sz="1600" dirty="0" smtClean="0">
              <a:effectLst/>
              <a:latin typeface="Times New Roman" panose="02020603050405020304" pitchFamily="18" charset="0"/>
              <a:ea typeface="Times New Roman" panose="02020603050405020304" pitchFamily="18" charset="0"/>
            </a:endParaRPr>
          </a:p>
          <a:p>
            <a:pPr>
              <a:lnSpc>
                <a:spcPct val="90000"/>
              </a:lnSpc>
              <a:spcBef>
                <a:spcPts val="1000"/>
              </a:spcBef>
              <a:spcAft>
                <a:spcPts val="0"/>
              </a:spcAft>
            </a:pPr>
            <a:r>
              <a:rPr lang="pt-BR" dirty="0">
                <a:solidFill>
                  <a:srgbClr val="000000"/>
                </a:solidFill>
                <a:latin typeface="Arial" panose="020B0604020202020204" pitchFamily="34" charset="0"/>
                <a:ea typeface="Times New Roman" panose="02020603050405020304" pitchFamily="18" charset="0"/>
              </a:rPr>
              <a:t>13º LUGAR: PROGRESSO FUTEBOL CLUBE</a:t>
            </a:r>
            <a:endParaRPr lang="pt-BR" sz="1600" dirty="0" smtClean="0">
              <a:effectLst/>
              <a:latin typeface="Times New Roman" panose="02020603050405020304" pitchFamily="18" charset="0"/>
              <a:ea typeface="Times New Roman" panose="02020603050405020304" pitchFamily="18" charset="0"/>
            </a:endParaRPr>
          </a:p>
          <a:p>
            <a:pPr>
              <a:lnSpc>
                <a:spcPct val="90000"/>
              </a:lnSpc>
              <a:spcBef>
                <a:spcPts val="1000"/>
              </a:spcBef>
              <a:spcAft>
                <a:spcPts val="0"/>
              </a:spcAft>
            </a:pPr>
            <a:r>
              <a:rPr lang="pt-BR" dirty="0">
                <a:solidFill>
                  <a:srgbClr val="000000"/>
                </a:solidFill>
                <a:latin typeface="Arial" panose="020B0604020202020204" pitchFamily="34" charset="0"/>
                <a:ea typeface="Times New Roman" panose="02020603050405020304" pitchFamily="18" charset="0"/>
              </a:rPr>
              <a:t>14º LUGAR: GRÊMIO ESPORTIVO BRASIL</a:t>
            </a:r>
            <a:endParaRPr lang="pt-BR" sz="1600" dirty="0" smtClean="0">
              <a:effectLst/>
              <a:latin typeface="Times New Roman" panose="02020603050405020304" pitchFamily="18" charset="0"/>
              <a:ea typeface="Times New Roman" panose="02020603050405020304" pitchFamily="18" charset="0"/>
            </a:endParaRPr>
          </a:p>
          <a:p>
            <a:pPr>
              <a:lnSpc>
                <a:spcPct val="90000"/>
              </a:lnSpc>
              <a:spcBef>
                <a:spcPts val="1000"/>
              </a:spcBef>
              <a:spcAft>
                <a:spcPts val="0"/>
              </a:spcAft>
            </a:pPr>
            <a:r>
              <a:rPr lang="pt-BR" dirty="0">
                <a:solidFill>
                  <a:srgbClr val="000000"/>
                </a:solidFill>
                <a:latin typeface="Arial" panose="020B0604020202020204" pitchFamily="34" charset="0"/>
                <a:ea typeface="Times New Roman" panose="02020603050405020304" pitchFamily="18" charset="0"/>
              </a:rPr>
              <a:t>15º LUGAR: SOCIEDADE ESPORTIVA RECREATIVA SANTA ROSA</a:t>
            </a:r>
            <a:endParaRPr lang="pt-BR" sz="16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32064953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p:cNvSpPr/>
          <p:nvPr/>
        </p:nvSpPr>
        <p:spPr>
          <a:xfrm>
            <a:off x="706582" y="332508"/>
            <a:ext cx="10120745" cy="5602688"/>
          </a:xfrm>
          <a:prstGeom prst="rect">
            <a:avLst/>
          </a:prstGeom>
        </p:spPr>
        <p:txBody>
          <a:bodyPr wrap="square">
            <a:spAutoFit/>
          </a:bodyPr>
          <a:lstStyle/>
          <a:p>
            <a:pPr algn="just">
              <a:lnSpc>
                <a:spcPct val="107000"/>
              </a:lnSpc>
              <a:spcAft>
                <a:spcPts val="800"/>
              </a:spcAft>
            </a:pPr>
            <a:r>
              <a:rPr lang="pt-BR" sz="2800" b="1" dirty="0">
                <a:latin typeface="Arial" panose="020B0604020202020204" pitchFamily="34" charset="0"/>
                <a:ea typeface="Calibri" panose="020F0502020204030204" pitchFamily="34" charset="0"/>
                <a:cs typeface="Times New Roman" panose="02020603050405020304" pitchFamily="18" charset="0"/>
              </a:rPr>
              <a:t>Seções de Treino:</a:t>
            </a:r>
            <a:endParaRPr lang="pt-BR" sz="2800" dirty="0" smtClean="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pt-BR" sz="2800" dirty="0" smtClean="0">
                <a:latin typeface="Arial" panose="020B0604020202020204" pitchFamily="34" charset="0"/>
                <a:ea typeface="Calibri" panose="020F0502020204030204" pitchFamily="34" charset="0"/>
                <a:cs typeface="Times New Roman" panose="02020603050405020304" pitchFamily="18" charset="0"/>
              </a:rPr>
              <a:t>192 </a:t>
            </a:r>
            <a:r>
              <a:rPr lang="pt-BR" sz="2800" dirty="0">
                <a:latin typeface="Arial" panose="020B0604020202020204" pitchFamily="34" charset="0"/>
                <a:ea typeface="Calibri" panose="020F0502020204030204" pitchFamily="34" charset="0"/>
                <a:cs typeface="Times New Roman" panose="02020603050405020304" pitchFamily="18" charset="0"/>
              </a:rPr>
              <a:t>seções de treino realizadas de Janeiro à </a:t>
            </a:r>
            <a:r>
              <a:rPr lang="pt-BR" sz="2800" dirty="0" smtClean="0">
                <a:latin typeface="Arial" panose="020B0604020202020204" pitchFamily="34" charset="0"/>
                <a:ea typeface="Calibri" panose="020F0502020204030204" pitchFamily="34" charset="0"/>
                <a:cs typeface="Times New Roman" panose="02020603050405020304" pitchFamily="18" charset="0"/>
              </a:rPr>
              <a:t>outubro.</a:t>
            </a:r>
            <a:endParaRPr lang="pt-BR" sz="2800" dirty="0" smtClean="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pt-BR" sz="2800" dirty="0">
                <a:latin typeface="Arial" panose="020B0604020202020204" pitchFamily="34" charset="0"/>
                <a:ea typeface="Calibri" panose="020F0502020204030204" pitchFamily="34" charset="0"/>
                <a:cs typeface="Times New Roman" panose="02020603050405020304" pitchFamily="18" charset="0"/>
              </a:rPr>
              <a:t> </a:t>
            </a:r>
            <a:endParaRPr lang="pt-BR" sz="2800" dirty="0" smtClean="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pt-BR" sz="2800" b="1" dirty="0">
                <a:latin typeface="Arial" panose="020B0604020202020204" pitchFamily="34" charset="0"/>
                <a:ea typeface="Calibri" panose="020F0502020204030204" pitchFamily="34" charset="0"/>
                <a:cs typeface="Times New Roman" panose="02020603050405020304" pitchFamily="18" charset="0"/>
              </a:rPr>
              <a:t>Número de Jogadores que Passaram pelo Projeto</a:t>
            </a:r>
            <a:r>
              <a:rPr lang="pt-BR" sz="2800" dirty="0">
                <a:latin typeface="Arial" panose="020B0604020202020204" pitchFamily="34" charset="0"/>
                <a:ea typeface="Calibri" panose="020F0502020204030204" pitchFamily="34" charset="0"/>
                <a:cs typeface="Times New Roman" panose="02020603050405020304" pitchFamily="18" charset="0"/>
              </a:rPr>
              <a:t>: </a:t>
            </a:r>
            <a:endParaRPr lang="pt-BR" sz="2800" dirty="0" smtClean="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pt-BR" sz="2800" dirty="0">
                <a:latin typeface="Arial" panose="020B0604020202020204" pitchFamily="34" charset="0"/>
                <a:ea typeface="Calibri" panose="020F0502020204030204" pitchFamily="34" charset="0"/>
                <a:cs typeface="Times New Roman" panose="02020603050405020304" pitchFamily="18" charset="0"/>
              </a:rPr>
              <a:t>118 jogadores avaliados</a:t>
            </a:r>
            <a:endParaRPr lang="pt-BR" sz="2800" dirty="0" smtClean="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pt-BR" sz="2800" dirty="0">
                <a:latin typeface="Arial" panose="020B0604020202020204" pitchFamily="34" charset="0"/>
                <a:ea typeface="Calibri" panose="020F0502020204030204" pitchFamily="34" charset="0"/>
                <a:cs typeface="Times New Roman" panose="02020603050405020304" pitchFamily="18" charset="0"/>
              </a:rPr>
              <a:t>56 aprovados</a:t>
            </a:r>
            <a:endParaRPr lang="pt-BR" sz="2800" dirty="0" smtClean="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pt-BR" sz="2800" dirty="0">
                <a:latin typeface="Arial" panose="020B0604020202020204" pitchFamily="34" charset="0"/>
                <a:ea typeface="Calibri" panose="020F0502020204030204" pitchFamily="34" charset="0"/>
                <a:cs typeface="Times New Roman" panose="02020603050405020304" pitchFamily="18" charset="0"/>
              </a:rPr>
              <a:t> </a:t>
            </a:r>
            <a:endParaRPr lang="pt-BR" sz="2800" dirty="0" smtClean="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pt-BR" sz="2800" b="1" dirty="0">
                <a:latin typeface="Arial" panose="020B0604020202020204" pitchFamily="34" charset="0"/>
                <a:ea typeface="Calibri" panose="020F0502020204030204" pitchFamily="34" charset="0"/>
                <a:cs typeface="Times New Roman" panose="02020603050405020304" pitchFamily="18" charset="0"/>
              </a:rPr>
              <a:t>Prospecção de Jogadores:</a:t>
            </a:r>
            <a:endParaRPr lang="pt-BR" sz="2800" dirty="0" smtClean="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pt-BR" sz="2800" dirty="0">
                <a:latin typeface="Arial" panose="020B0604020202020204" pitchFamily="34" charset="0"/>
                <a:ea typeface="Calibri" panose="020F0502020204030204" pitchFamily="34" charset="0"/>
                <a:cs typeface="Times New Roman" panose="02020603050405020304" pitchFamily="18" charset="0"/>
              </a:rPr>
              <a:t>1 Jogador Emprestado;</a:t>
            </a:r>
            <a:endParaRPr lang="pt-BR" sz="2800" dirty="0" smtClean="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pt-BR" sz="2800" dirty="0">
                <a:latin typeface="Arial" panose="020B0604020202020204" pitchFamily="34" charset="0"/>
                <a:ea typeface="Calibri" panose="020F0502020204030204" pitchFamily="34" charset="0"/>
                <a:cs typeface="Times New Roman" panose="02020603050405020304" pitchFamily="18" charset="0"/>
              </a:rPr>
              <a:t>8</a:t>
            </a:r>
            <a:r>
              <a:rPr lang="pt-BR" sz="2800" dirty="0" smtClean="0">
                <a:latin typeface="Arial" panose="020B0604020202020204" pitchFamily="34" charset="0"/>
                <a:ea typeface="Calibri" panose="020F0502020204030204" pitchFamily="34" charset="0"/>
                <a:cs typeface="Times New Roman" panose="02020603050405020304" pitchFamily="18" charset="0"/>
              </a:rPr>
              <a:t> </a:t>
            </a:r>
            <a:r>
              <a:rPr lang="pt-BR" sz="2800" dirty="0">
                <a:latin typeface="Arial" panose="020B0604020202020204" pitchFamily="34" charset="0"/>
                <a:ea typeface="Calibri" panose="020F0502020204030204" pitchFamily="34" charset="0"/>
                <a:cs typeface="Times New Roman" panose="02020603050405020304" pitchFamily="18" charset="0"/>
              </a:rPr>
              <a:t>jogadores sendo monitorados.  </a:t>
            </a:r>
            <a:endParaRPr lang="pt-BR" sz="2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83677670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p:cNvSpPr/>
          <p:nvPr/>
        </p:nvSpPr>
        <p:spPr>
          <a:xfrm>
            <a:off x="914399" y="955963"/>
            <a:ext cx="10848109" cy="4531690"/>
          </a:xfrm>
          <a:prstGeom prst="rect">
            <a:avLst/>
          </a:prstGeom>
        </p:spPr>
        <p:txBody>
          <a:bodyPr wrap="square">
            <a:spAutoFit/>
          </a:bodyPr>
          <a:lstStyle/>
          <a:p>
            <a:pPr algn="just">
              <a:lnSpc>
                <a:spcPct val="250000"/>
              </a:lnSpc>
              <a:spcAft>
                <a:spcPts val="800"/>
              </a:spcAft>
            </a:pPr>
            <a:r>
              <a:rPr lang="pt-BR" sz="2800" dirty="0">
                <a:latin typeface="Arial" panose="020B0604020202020204" pitchFamily="34" charset="0"/>
                <a:ea typeface="Calibri" panose="020F0502020204030204" pitchFamily="34" charset="0"/>
                <a:cs typeface="Times New Roman" panose="02020603050405020304" pitchFamily="18" charset="0"/>
              </a:rPr>
              <a:t>PROJEÇÃO DE OUTUBRO A DEZEMBRO:</a:t>
            </a:r>
            <a:endParaRPr lang="pt-BR" sz="2800" dirty="0" smtClean="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250000"/>
              </a:lnSpc>
              <a:spcAft>
                <a:spcPts val="800"/>
              </a:spcAft>
            </a:pPr>
            <a:r>
              <a:rPr lang="pt-BR" sz="2800" dirty="0">
                <a:latin typeface="Arial" panose="020B0604020202020204" pitchFamily="34" charset="0"/>
                <a:ea typeface="Calibri" panose="020F0502020204030204" pitchFamily="34" charset="0"/>
                <a:cs typeface="Times New Roman" panose="02020603050405020304" pitchFamily="18" charset="0"/>
              </a:rPr>
              <a:t>4 AMISTOSOS COM CLUBES GRANDES;</a:t>
            </a:r>
            <a:endParaRPr lang="pt-BR" sz="2800" dirty="0" smtClean="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250000"/>
              </a:lnSpc>
              <a:spcAft>
                <a:spcPts val="800"/>
              </a:spcAft>
            </a:pPr>
            <a:r>
              <a:rPr lang="pt-BR" sz="2800" dirty="0">
                <a:latin typeface="Arial" panose="020B0604020202020204" pitchFamily="34" charset="0"/>
                <a:ea typeface="Calibri" panose="020F0502020204030204" pitchFamily="34" charset="0"/>
                <a:cs typeface="Times New Roman" panose="02020603050405020304" pitchFamily="18" charset="0"/>
              </a:rPr>
              <a:t>DISPUTA DA COPA TUPARENDI;</a:t>
            </a:r>
            <a:endParaRPr lang="pt-BR" sz="2800" dirty="0" smtClean="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250000"/>
              </a:lnSpc>
              <a:spcAft>
                <a:spcPts val="800"/>
              </a:spcAft>
            </a:pPr>
            <a:r>
              <a:rPr lang="pt-BR" sz="2800" dirty="0">
                <a:latin typeface="Arial" panose="020B0604020202020204" pitchFamily="34" charset="0"/>
                <a:ea typeface="Calibri" panose="020F0502020204030204" pitchFamily="34" charset="0"/>
                <a:cs typeface="Times New Roman" panose="02020603050405020304" pitchFamily="18" charset="0"/>
              </a:rPr>
              <a:t>DISPUTA DA 1ª COPA UNOPAR DE FUTEBOL INFANTIL</a:t>
            </a:r>
            <a:endParaRPr lang="pt-BR" sz="2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30036327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200" y="365125"/>
            <a:ext cx="10515600" cy="2094740"/>
          </a:xfrm>
        </p:spPr>
        <p:txBody>
          <a:bodyPr>
            <a:noAutofit/>
          </a:bodyPr>
          <a:lstStyle/>
          <a:p>
            <a:pPr algn="ctr"/>
            <a:r>
              <a:rPr lang="pt-BR" sz="6600" dirty="0" smtClean="0"/>
              <a:t/>
            </a:r>
            <a:br>
              <a:rPr lang="pt-BR" sz="6600" dirty="0" smtClean="0"/>
            </a:br>
            <a:r>
              <a:rPr lang="pt-BR" sz="6600" dirty="0"/>
              <a:t/>
            </a:r>
            <a:br>
              <a:rPr lang="pt-BR" sz="6600" dirty="0"/>
            </a:br>
            <a:r>
              <a:rPr lang="pt-BR" sz="6600" dirty="0" smtClean="0"/>
              <a:t/>
            </a:r>
            <a:br>
              <a:rPr lang="pt-BR" sz="6600" dirty="0" smtClean="0"/>
            </a:br>
            <a:r>
              <a:rPr lang="pt-BR" sz="6600" dirty="0"/>
              <a:t/>
            </a:r>
            <a:br>
              <a:rPr lang="pt-BR" sz="6600" dirty="0"/>
            </a:br>
            <a:r>
              <a:rPr lang="pt-BR" sz="6600" dirty="0" smtClean="0"/>
              <a:t>TEMPORADA 2020</a:t>
            </a:r>
            <a:endParaRPr lang="pt-BR" sz="6600" dirty="0"/>
          </a:p>
        </p:txBody>
      </p:sp>
    </p:spTree>
    <p:extLst>
      <p:ext uri="{BB962C8B-B14F-4D97-AF65-F5344CB8AC3E}">
        <p14:creationId xmlns:p14="http://schemas.microsoft.com/office/powerpoint/2010/main" val="1628628419"/>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p:cNvPicPr/>
          <p:nvPr/>
        </p:nvPicPr>
        <p:blipFill>
          <a:blip r:embed="rId2"/>
          <a:srcRect/>
          <a:stretch>
            <a:fillRect/>
          </a:stretch>
        </p:blipFill>
        <p:spPr bwMode="auto">
          <a:xfrm>
            <a:off x="1738282" y="158872"/>
            <a:ext cx="1403350" cy="1054100"/>
          </a:xfrm>
          <a:prstGeom prst="rect">
            <a:avLst/>
          </a:prstGeom>
          <a:noFill/>
          <a:ln w="9525">
            <a:noFill/>
            <a:miter lim="800000"/>
            <a:headEnd/>
            <a:tailEnd/>
          </a:ln>
        </p:spPr>
      </p:pic>
      <p:sp>
        <p:nvSpPr>
          <p:cNvPr id="5" name="Retângulo 4"/>
          <p:cNvSpPr/>
          <p:nvPr/>
        </p:nvSpPr>
        <p:spPr>
          <a:xfrm>
            <a:off x="3595670" y="857232"/>
            <a:ext cx="5072082" cy="369332"/>
          </a:xfrm>
          <a:prstGeom prst="rect">
            <a:avLst/>
          </a:prstGeom>
        </p:spPr>
        <p:txBody>
          <a:bodyPr wrap="square">
            <a:spAutoFit/>
          </a:bodyPr>
          <a:lstStyle/>
          <a:p>
            <a:r>
              <a:rPr lang="pt-BR" b="1" dirty="0"/>
              <a:t>UNIVERSIDADE NORTE DO PARANÁ – UNOPAR </a:t>
            </a:r>
            <a:endParaRPr lang="pt-BR" dirty="0"/>
          </a:p>
        </p:txBody>
      </p:sp>
      <p:pic>
        <p:nvPicPr>
          <p:cNvPr id="6" name="Imagem 5"/>
          <p:cNvPicPr/>
          <p:nvPr/>
        </p:nvPicPr>
        <p:blipFill>
          <a:blip r:embed="rId3"/>
          <a:srcRect/>
          <a:stretch>
            <a:fillRect/>
          </a:stretch>
        </p:blipFill>
        <p:spPr bwMode="auto">
          <a:xfrm>
            <a:off x="8739206" y="214290"/>
            <a:ext cx="1306830" cy="1117600"/>
          </a:xfrm>
          <a:prstGeom prst="rect">
            <a:avLst/>
          </a:prstGeom>
          <a:noFill/>
          <a:ln w="9525">
            <a:noFill/>
            <a:miter lim="800000"/>
            <a:headEnd/>
            <a:tailEnd/>
          </a:ln>
        </p:spPr>
      </p:pic>
      <p:sp>
        <p:nvSpPr>
          <p:cNvPr id="1026" name="WordArt 2"/>
          <p:cNvSpPr>
            <a:spLocks noChangeArrowheads="1" noChangeShapeType="1" noTextEdit="1"/>
          </p:cNvSpPr>
          <p:nvPr/>
        </p:nvSpPr>
        <p:spPr bwMode="auto">
          <a:xfrm>
            <a:off x="4667240" y="2285992"/>
            <a:ext cx="2667000" cy="1628776"/>
          </a:xfrm>
          <a:prstGeom prst="rect">
            <a:avLst/>
          </a:prstGeom>
        </p:spPr>
        <p:txBody>
          <a:bodyPr wrap="none" fromWordArt="1">
            <a:prstTxWarp prst="textArchUp">
              <a:avLst>
                <a:gd name="adj" fmla="val 10800000"/>
              </a:avLst>
            </a:prstTxWarp>
          </a:bodyPr>
          <a:lstStyle/>
          <a:p>
            <a:pPr algn="ctr" rtl="0"/>
            <a:endParaRPr lang="pt-BR" sz="3600" kern="10" dirty="0">
              <a:ln w="9525">
                <a:solidFill>
                  <a:srgbClr val="0000FF"/>
                </a:solidFill>
                <a:round/>
                <a:headEnd/>
                <a:tailEnd/>
              </a:ln>
              <a:gradFill rotWithShape="1">
                <a:gsLst>
                  <a:gs pos="0">
                    <a:srgbClr val="0000FF"/>
                  </a:gs>
                  <a:gs pos="100000">
                    <a:srgbClr val="0000FF">
                      <a:gamma/>
                      <a:shade val="46275"/>
                      <a:invGamma/>
                    </a:srgbClr>
                  </a:gs>
                </a:gsLst>
                <a:lin ang="5400000" scaled="1"/>
              </a:gradFill>
              <a:latin typeface="Arial"/>
              <a:cs typeface="Arial"/>
            </a:endParaRPr>
          </a:p>
        </p:txBody>
      </p:sp>
      <p:sp>
        <p:nvSpPr>
          <p:cNvPr id="10" name="CaixaDeTexto 9"/>
          <p:cNvSpPr txBox="1"/>
          <p:nvPr/>
        </p:nvSpPr>
        <p:spPr>
          <a:xfrm>
            <a:off x="3955865" y="5279474"/>
            <a:ext cx="5143536" cy="461665"/>
          </a:xfrm>
          <a:prstGeom prst="rect">
            <a:avLst/>
          </a:prstGeom>
          <a:noFill/>
        </p:spPr>
        <p:txBody>
          <a:bodyPr wrap="square" rtlCol="0">
            <a:spAutoFit/>
          </a:bodyPr>
          <a:lstStyle/>
          <a:p>
            <a:r>
              <a:rPr lang="pt-BR" sz="2400" dirty="0" smtClean="0">
                <a:latin typeface="Arial" panose="020B0604020202020204" pitchFamily="34" charset="0"/>
                <a:cs typeface="Arial" panose="020B0604020202020204" pitchFamily="34" charset="0"/>
              </a:rPr>
              <a:t>ASSOCIAÇÃO PELC UNOPAR</a:t>
            </a:r>
            <a:endParaRPr lang="pt-BR" sz="2400" dirty="0">
              <a:latin typeface="Arial" panose="020B0604020202020204" pitchFamily="34" charset="0"/>
              <a:cs typeface="Arial" panose="020B0604020202020204" pitchFamily="34" charset="0"/>
            </a:endParaRPr>
          </a:p>
        </p:txBody>
      </p:sp>
      <p:pic>
        <p:nvPicPr>
          <p:cNvPr id="2" name="Picture 2"/>
          <p:cNvPicPr>
            <a:picLocks noChangeAspect="1" noChangeArrowheads="1"/>
          </p:cNvPicPr>
          <p:nvPr/>
        </p:nvPicPr>
        <p:blipFill>
          <a:blip r:embed="rId4" cstate="print"/>
          <a:srcRect/>
          <a:stretch>
            <a:fillRect/>
          </a:stretch>
        </p:blipFill>
        <p:spPr bwMode="auto">
          <a:xfrm>
            <a:off x="4310050" y="1428736"/>
            <a:ext cx="3617936" cy="3648566"/>
          </a:xfrm>
          <a:prstGeom prst="rect">
            <a:avLst/>
          </a:prstGeom>
          <a:noFill/>
          <a:ln w="9525">
            <a:noFill/>
            <a:miter lim="800000"/>
            <a:headEnd/>
            <a:tailEnd/>
          </a:ln>
          <a:effectLst/>
        </p:spPr>
      </p:pic>
    </p:spTree>
    <p:extLst>
      <p:ext uri="{BB962C8B-B14F-4D97-AF65-F5344CB8AC3E}">
        <p14:creationId xmlns:p14="http://schemas.microsoft.com/office/powerpoint/2010/main" val="1871742803"/>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ângulo 2"/>
          <p:cNvSpPr/>
          <p:nvPr/>
        </p:nvSpPr>
        <p:spPr>
          <a:xfrm>
            <a:off x="1184856" y="270457"/>
            <a:ext cx="9569003" cy="6612516"/>
          </a:xfrm>
          <a:prstGeom prst="rect">
            <a:avLst/>
          </a:prstGeom>
        </p:spPr>
        <p:txBody>
          <a:bodyPr wrap="square">
            <a:spAutoFit/>
          </a:bodyPr>
          <a:lstStyle/>
          <a:p>
            <a:pPr>
              <a:lnSpc>
                <a:spcPct val="107000"/>
              </a:lnSpc>
              <a:spcAft>
                <a:spcPts val="0"/>
              </a:spcAft>
            </a:pPr>
            <a:r>
              <a:rPr lang="pt-BR" sz="1400" dirty="0">
                <a:latin typeface="Times New Roman" panose="02020603050405020304" pitchFamily="18" charset="0"/>
                <a:ea typeface="Times New Roman" panose="02020603050405020304" pitchFamily="18" charset="0"/>
                <a:cs typeface="Times New Roman" panose="02020603050405020304" pitchFamily="18" charset="0"/>
              </a:rPr>
              <a:t> </a:t>
            </a:r>
            <a:r>
              <a:rPr lang="pt-BR" sz="1400" dirty="0" smtClean="0">
                <a:latin typeface="Times New Roman" panose="02020603050405020304" pitchFamily="18" charset="0"/>
                <a:ea typeface="Times New Roman" panose="02020603050405020304" pitchFamily="18" charset="0"/>
                <a:cs typeface="Times New Roman" panose="02020603050405020304" pitchFamily="18" charset="0"/>
              </a:rPr>
              <a:t>                GELSON </a:t>
            </a:r>
            <a:r>
              <a:rPr lang="pt-BR" sz="1400" dirty="0">
                <a:latin typeface="Times New Roman" panose="02020603050405020304" pitchFamily="18" charset="0"/>
                <a:ea typeface="Times New Roman" panose="02020603050405020304" pitchFamily="18" charset="0"/>
                <a:cs typeface="Times New Roman" panose="02020603050405020304" pitchFamily="18" charset="0"/>
              </a:rPr>
              <a:t>GETELINA				</a:t>
            </a:r>
            <a:r>
              <a:rPr lang="pt-BR" sz="1400" dirty="0" smtClean="0">
                <a:latin typeface="Times New Roman" panose="02020603050405020304" pitchFamily="18" charset="0"/>
                <a:ea typeface="Times New Roman" panose="02020603050405020304" pitchFamily="18" charset="0"/>
                <a:cs typeface="Times New Roman" panose="02020603050405020304" pitchFamily="18" charset="0"/>
              </a:rPr>
              <a:t>FLÁVIO </a:t>
            </a:r>
            <a:r>
              <a:rPr lang="pt-BR" sz="1400" dirty="0">
                <a:latin typeface="Times New Roman" panose="02020603050405020304" pitchFamily="18" charset="0"/>
                <a:ea typeface="Times New Roman" panose="02020603050405020304" pitchFamily="18" charset="0"/>
                <a:cs typeface="Times New Roman" panose="02020603050405020304" pitchFamily="18" charset="0"/>
              </a:rPr>
              <a:t>SCHNEIDER</a:t>
            </a:r>
            <a:endParaRPr lang="pt-BR" sz="1400" dirty="0" smtClean="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pPr>
            <a:r>
              <a:rPr lang="pt-BR" sz="1400" dirty="0">
                <a:latin typeface="Times New Roman" panose="02020603050405020304" pitchFamily="18" charset="0"/>
                <a:ea typeface="Times New Roman" panose="02020603050405020304" pitchFamily="18" charset="0"/>
                <a:cs typeface="Times New Roman" panose="02020603050405020304" pitchFamily="18" charset="0"/>
              </a:rPr>
              <a:t>____________________________________            </a:t>
            </a:r>
            <a:r>
              <a:rPr lang="pt-BR" sz="1400" dirty="0" smtClean="0">
                <a:latin typeface="Times New Roman" panose="02020603050405020304" pitchFamily="18" charset="0"/>
                <a:ea typeface="Times New Roman" panose="02020603050405020304" pitchFamily="18" charset="0"/>
                <a:cs typeface="Times New Roman" panose="02020603050405020304" pitchFamily="18" charset="0"/>
              </a:rPr>
              <a:t>                	          ___________________________</a:t>
            </a:r>
            <a:r>
              <a:rPr lang="pt-BR" sz="1400" dirty="0">
                <a:latin typeface="Calibri" panose="020F0502020204030204" pitchFamily="34" charset="0"/>
                <a:ea typeface="Times New Roman" panose="02020603050405020304" pitchFamily="18" charset="0"/>
                <a:cs typeface="Times New Roman" panose="02020603050405020304" pitchFamily="18" charset="0"/>
              </a:rPr>
              <a:t> </a:t>
            </a:r>
            <a:r>
              <a:rPr lang="pt-BR" sz="1400" dirty="0" smtClean="0">
                <a:latin typeface="Calibri" panose="020F0502020204030204" pitchFamily="34" charset="0"/>
                <a:ea typeface="Times New Roman" panose="02020603050405020304" pitchFamily="18" charset="0"/>
                <a:cs typeface="Times New Roman" panose="02020603050405020304" pitchFamily="18" charset="0"/>
              </a:rPr>
              <a:t>  </a:t>
            </a:r>
          </a:p>
          <a:p>
            <a:pPr algn="just">
              <a:lnSpc>
                <a:spcPct val="107000"/>
              </a:lnSpc>
              <a:spcAft>
                <a:spcPts val="0"/>
              </a:spcAft>
            </a:pPr>
            <a:r>
              <a:rPr lang="pt-BR" sz="1400" dirty="0">
                <a:latin typeface="Calibri" panose="020F0502020204030204" pitchFamily="34" charset="0"/>
                <a:ea typeface="Times New Roman" panose="02020603050405020304" pitchFamily="18" charset="0"/>
                <a:cs typeface="Times New Roman" panose="02020603050405020304" pitchFamily="18" charset="0"/>
              </a:rPr>
              <a:t> </a:t>
            </a:r>
            <a:r>
              <a:rPr lang="pt-BR" sz="1400" dirty="0" smtClean="0">
                <a:latin typeface="Calibri" panose="020F0502020204030204" pitchFamily="34" charset="0"/>
                <a:ea typeface="Times New Roman" panose="02020603050405020304" pitchFamily="18" charset="0"/>
                <a:cs typeface="Times New Roman" panose="02020603050405020304" pitchFamily="18" charset="0"/>
              </a:rPr>
              <a:t>                       </a:t>
            </a:r>
            <a:r>
              <a:rPr lang="pt-BR" sz="1400" dirty="0" smtClean="0">
                <a:latin typeface="Times New Roman" panose="02020603050405020304" pitchFamily="18" charset="0"/>
                <a:ea typeface="Times New Roman" panose="02020603050405020304" pitchFamily="18" charset="0"/>
                <a:cs typeface="Times New Roman" panose="02020603050405020304" pitchFamily="18" charset="0"/>
              </a:rPr>
              <a:t>Presidente Eleito                                                                       Vice – Presidente Eleito</a:t>
            </a:r>
            <a:endParaRPr lang="pt-BR" sz="1400" dirty="0" smtClean="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pt-BR" sz="1400" dirty="0">
                <a:latin typeface="Times New Roman" panose="02020603050405020304" pitchFamily="18" charset="0"/>
                <a:ea typeface="Times New Roman" panose="02020603050405020304" pitchFamily="18" charset="0"/>
                <a:cs typeface="Times New Roman" panose="02020603050405020304" pitchFamily="18" charset="0"/>
              </a:rPr>
              <a:t> </a:t>
            </a:r>
            <a:endParaRPr lang="pt-BR" sz="1400" dirty="0" smtClean="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pt-BR" sz="1400" dirty="0">
                <a:latin typeface="Times New Roman" panose="02020603050405020304" pitchFamily="18" charset="0"/>
                <a:ea typeface="Times New Roman" panose="02020603050405020304" pitchFamily="18" charset="0"/>
                <a:cs typeface="Times New Roman" panose="02020603050405020304" pitchFamily="18" charset="0"/>
              </a:rPr>
              <a:t> </a:t>
            </a:r>
            <a:endParaRPr lang="pt-BR" sz="140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tabLst>
                <a:tab pos="5760085" algn="l"/>
              </a:tabLst>
            </a:pPr>
            <a:r>
              <a:rPr lang="pt-BR" sz="1400" dirty="0">
                <a:latin typeface="Times New Roman" panose="02020603050405020304" pitchFamily="18" charset="0"/>
                <a:ea typeface="Times New Roman" panose="02020603050405020304" pitchFamily="18" charset="0"/>
                <a:cs typeface="Times New Roman" panose="02020603050405020304" pitchFamily="18" charset="0"/>
              </a:rPr>
              <a:t>        </a:t>
            </a:r>
            <a:r>
              <a:rPr lang="pt-BR" sz="14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pt-BR" sz="1400" dirty="0">
                <a:latin typeface="Times New Roman" panose="02020603050405020304" pitchFamily="18" charset="0"/>
                <a:ea typeface="Times New Roman" panose="02020603050405020304" pitchFamily="18" charset="0"/>
                <a:cs typeface="Times New Roman" panose="02020603050405020304" pitchFamily="18" charset="0"/>
              </a:rPr>
              <a:t>ROSANE SCHEFFER                                </a:t>
            </a:r>
            <a:r>
              <a:rPr lang="pt-BR" sz="1400" dirty="0" smtClean="0">
                <a:latin typeface="Times New Roman" panose="02020603050405020304" pitchFamily="18" charset="0"/>
                <a:ea typeface="Times New Roman" panose="02020603050405020304" pitchFamily="18" charset="0"/>
                <a:cs typeface="Times New Roman" panose="02020603050405020304" pitchFamily="18" charset="0"/>
              </a:rPr>
              <a:t>                                      SUSILENE </a:t>
            </a:r>
            <a:r>
              <a:rPr lang="pt-BR" sz="1400" dirty="0">
                <a:latin typeface="Times New Roman" panose="02020603050405020304" pitchFamily="18" charset="0"/>
                <a:ea typeface="Times New Roman" panose="02020603050405020304" pitchFamily="18" charset="0"/>
                <a:cs typeface="Times New Roman" panose="02020603050405020304" pitchFamily="18" charset="0"/>
              </a:rPr>
              <a:t>M. GONSALVES</a:t>
            </a:r>
            <a:endParaRPr lang="pt-BR" sz="140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tabLst>
                <a:tab pos="5760085" algn="l"/>
              </a:tabLst>
            </a:pPr>
            <a:r>
              <a:rPr lang="pt-BR" sz="1400" dirty="0" smtClean="0">
                <a:latin typeface="Times New Roman" panose="02020603050405020304" pitchFamily="18" charset="0"/>
                <a:ea typeface="Times New Roman" panose="02020603050405020304" pitchFamily="18" charset="0"/>
                <a:cs typeface="Times New Roman" panose="02020603050405020304" pitchFamily="18" charset="0"/>
              </a:rPr>
              <a:t>____________________________________</a:t>
            </a:r>
            <a:r>
              <a:rPr lang="pt-BR" sz="1400" dirty="0">
                <a:latin typeface="Times New Roman" panose="02020603050405020304" pitchFamily="18" charset="0"/>
                <a:ea typeface="Times New Roman" panose="02020603050405020304" pitchFamily="18" charset="0"/>
                <a:cs typeface="Times New Roman" panose="02020603050405020304" pitchFamily="18" charset="0"/>
              </a:rPr>
              <a:t>         </a:t>
            </a:r>
            <a:r>
              <a:rPr lang="pt-BR" sz="14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pt-BR" sz="1400" dirty="0">
                <a:latin typeface="Times New Roman" panose="02020603050405020304" pitchFamily="18" charset="0"/>
                <a:ea typeface="Times New Roman" panose="02020603050405020304" pitchFamily="18" charset="0"/>
                <a:cs typeface="Times New Roman" panose="02020603050405020304" pitchFamily="18" charset="0"/>
              </a:rPr>
              <a:t>______________________________                                           </a:t>
            </a:r>
            <a:r>
              <a:rPr lang="pt-BR" sz="1400" dirty="0" smtClean="0">
                <a:latin typeface="Times New Roman" panose="02020603050405020304" pitchFamily="18" charset="0"/>
                <a:ea typeface="Times New Roman" panose="02020603050405020304" pitchFamily="18" charset="0"/>
                <a:cs typeface="Times New Roman" panose="02020603050405020304" pitchFamily="18" charset="0"/>
              </a:rPr>
              <a:t>          1º </a:t>
            </a:r>
            <a:r>
              <a:rPr lang="pt-BR" sz="1400" dirty="0">
                <a:latin typeface="Times New Roman" panose="02020603050405020304" pitchFamily="18" charset="0"/>
                <a:ea typeface="Times New Roman" panose="02020603050405020304" pitchFamily="18" charset="0"/>
                <a:cs typeface="Times New Roman" panose="02020603050405020304" pitchFamily="18" charset="0"/>
              </a:rPr>
              <a:t>Secretário Eleito                                          </a:t>
            </a:r>
            <a:r>
              <a:rPr lang="pt-BR" sz="14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pt-BR" sz="1400" dirty="0">
                <a:latin typeface="Times New Roman" panose="02020603050405020304" pitchFamily="18" charset="0"/>
                <a:ea typeface="Times New Roman" panose="02020603050405020304" pitchFamily="18" charset="0"/>
                <a:cs typeface="Times New Roman" panose="02020603050405020304" pitchFamily="18" charset="0"/>
              </a:rPr>
              <a:t>2º Secretário </a:t>
            </a:r>
            <a:r>
              <a:rPr lang="pt-BR" sz="1400" dirty="0" smtClean="0">
                <a:latin typeface="Times New Roman" panose="02020603050405020304" pitchFamily="18" charset="0"/>
                <a:ea typeface="Times New Roman" panose="02020603050405020304" pitchFamily="18" charset="0"/>
                <a:cs typeface="Times New Roman" panose="02020603050405020304" pitchFamily="18" charset="0"/>
              </a:rPr>
              <a:t>Eleito</a:t>
            </a:r>
          </a:p>
          <a:p>
            <a:pPr>
              <a:lnSpc>
                <a:spcPct val="107000"/>
              </a:lnSpc>
              <a:spcAft>
                <a:spcPts val="0"/>
              </a:spcAft>
              <a:tabLst>
                <a:tab pos="5760085" algn="l"/>
              </a:tabLst>
            </a:pPr>
            <a:endParaRPr lang="pt-BR" sz="1400" dirty="0" smtClean="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pt-BR" sz="1400" dirty="0">
                <a:latin typeface="Times New Roman" panose="02020603050405020304" pitchFamily="18" charset="0"/>
                <a:ea typeface="Times New Roman" panose="02020603050405020304" pitchFamily="18" charset="0"/>
                <a:cs typeface="Times New Roman" panose="02020603050405020304" pitchFamily="18" charset="0"/>
              </a:rPr>
              <a:t> </a:t>
            </a:r>
            <a:endParaRPr lang="pt-BR" sz="140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pt-BR" sz="1400" dirty="0">
                <a:latin typeface="Times New Roman" panose="02020603050405020304" pitchFamily="18" charset="0"/>
                <a:ea typeface="Times New Roman" panose="02020603050405020304" pitchFamily="18" charset="0"/>
                <a:cs typeface="Times New Roman" panose="02020603050405020304" pitchFamily="18" charset="0"/>
              </a:rPr>
              <a:t>            </a:t>
            </a:r>
            <a:r>
              <a:rPr lang="pt-BR" sz="14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pt-BR" sz="1400" dirty="0">
                <a:latin typeface="Times New Roman" panose="02020603050405020304" pitchFamily="18" charset="0"/>
                <a:ea typeface="Times New Roman" panose="02020603050405020304" pitchFamily="18" charset="0"/>
                <a:cs typeface="Times New Roman" panose="02020603050405020304" pitchFamily="18" charset="0"/>
              </a:rPr>
              <a:t>SANDRO RADAELI                                                </a:t>
            </a:r>
            <a:r>
              <a:rPr lang="pt-BR" sz="1400" dirty="0" smtClean="0">
                <a:latin typeface="Times New Roman" panose="02020603050405020304" pitchFamily="18" charset="0"/>
                <a:ea typeface="Times New Roman" panose="02020603050405020304" pitchFamily="18" charset="0"/>
                <a:cs typeface="Times New Roman" panose="02020603050405020304" pitchFamily="18" charset="0"/>
              </a:rPr>
              <a:t>		JOSÉ BATTISTI</a:t>
            </a:r>
            <a:r>
              <a:rPr lang="pt-BR" sz="1400" dirty="0">
                <a:latin typeface="Calibri" panose="020F0502020204030204" pitchFamily="34" charset="0"/>
                <a:ea typeface="Times New Roman" panose="02020603050405020304" pitchFamily="18" charset="0"/>
                <a:cs typeface="Times New Roman" panose="02020603050405020304" pitchFamily="18" charset="0"/>
              </a:rPr>
              <a:t> </a:t>
            </a:r>
            <a:r>
              <a:rPr lang="pt-BR" sz="1400" dirty="0" smtClean="0">
                <a:latin typeface="Times New Roman" panose="02020603050405020304" pitchFamily="18" charset="0"/>
                <a:ea typeface="Times New Roman" panose="02020603050405020304" pitchFamily="18" charset="0"/>
                <a:cs typeface="Times New Roman" panose="02020603050405020304" pitchFamily="18" charset="0"/>
              </a:rPr>
              <a:t>____________________________________</a:t>
            </a:r>
            <a:r>
              <a:rPr lang="pt-BR" sz="1400" dirty="0">
                <a:latin typeface="Times New Roman" panose="02020603050405020304" pitchFamily="18" charset="0"/>
                <a:ea typeface="Times New Roman" panose="02020603050405020304" pitchFamily="18" charset="0"/>
                <a:cs typeface="Times New Roman" panose="02020603050405020304" pitchFamily="18" charset="0"/>
              </a:rPr>
              <a:t>          </a:t>
            </a:r>
            <a:r>
              <a:rPr lang="pt-BR" sz="1400" dirty="0" smtClean="0">
                <a:latin typeface="Times New Roman" panose="02020603050405020304" pitchFamily="18" charset="0"/>
                <a:ea typeface="Times New Roman" panose="02020603050405020304" pitchFamily="18" charset="0"/>
                <a:cs typeface="Times New Roman" panose="02020603050405020304" pitchFamily="18" charset="0"/>
              </a:rPr>
              <a:t>		         _______________________________</a:t>
            </a:r>
          </a:p>
          <a:p>
            <a:pPr>
              <a:lnSpc>
                <a:spcPct val="107000"/>
              </a:lnSpc>
              <a:spcAft>
                <a:spcPts val="0"/>
              </a:spcAft>
            </a:pPr>
            <a:r>
              <a:rPr lang="pt-BR" sz="1400" dirty="0">
                <a:latin typeface="Times New Roman" panose="02020603050405020304" pitchFamily="18" charset="0"/>
                <a:ea typeface="Times New Roman" panose="02020603050405020304" pitchFamily="18" charset="0"/>
                <a:cs typeface="Times New Roman" panose="02020603050405020304" pitchFamily="18" charset="0"/>
              </a:rPr>
              <a:t> </a:t>
            </a:r>
            <a:r>
              <a:rPr lang="pt-BR" sz="1400" dirty="0" smtClean="0">
                <a:latin typeface="Times New Roman" panose="02020603050405020304" pitchFamily="18" charset="0"/>
                <a:ea typeface="Times New Roman" panose="02020603050405020304" pitchFamily="18" charset="0"/>
                <a:cs typeface="Times New Roman" panose="02020603050405020304" pitchFamily="18" charset="0"/>
              </a:rPr>
              <a:t>               1º </a:t>
            </a:r>
            <a:r>
              <a:rPr lang="pt-BR" sz="1400" dirty="0">
                <a:latin typeface="Times New Roman" panose="02020603050405020304" pitchFamily="18" charset="0"/>
                <a:ea typeface="Times New Roman" panose="02020603050405020304" pitchFamily="18" charset="0"/>
                <a:cs typeface="Times New Roman" panose="02020603050405020304" pitchFamily="18" charset="0"/>
              </a:rPr>
              <a:t>Tesoureiro Eleito 				</a:t>
            </a:r>
            <a:r>
              <a:rPr lang="pt-BR" sz="14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pt-BR" sz="1400" dirty="0">
                <a:latin typeface="Times New Roman" panose="02020603050405020304" pitchFamily="18" charset="0"/>
                <a:ea typeface="Times New Roman" panose="02020603050405020304" pitchFamily="18" charset="0"/>
                <a:cs typeface="Times New Roman" panose="02020603050405020304" pitchFamily="18" charset="0"/>
              </a:rPr>
              <a:t>2º Tesoureiro Eleito</a:t>
            </a:r>
            <a:endParaRPr lang="pt-BR" sz="1400" dirty="0" smtClean="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pt-BR" sz="1400" dirty="0">
                <a:latin typeface="Times New Roman" panose="02020603050405020304" pitchFamily="18" charset="0"/>
                <a:ea typeface="Times New Roman" panose="02020603050405020304" pitchFamily="18" charset="0"/>
                <a:cs typeface="Times New Roman" panose="02020603050405020304" pitchFamily="18" charset="0"/>
              </a:rPr>
              <a:t> </a:t>
            </a:r>
            <a:endParaRPr lang="pt-BR" sz="1400" dirty="0" smtClean="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pt-BR" sz="1400" dirty="0">
                <a:latin typeface="Times New Roman" panose="02020603050405020304" pitchFamily="18" charset="0"/>
                <a:ea typeface="Times New Roman" panose="02020603050405020304" pitchFamily="18" charset="0"/>
                <a:cs typeface="Times New Roman" panose="02020603050405020304" pitchFamily="18" charset="0"/>
              </a:rPr>
              <a:t> </a:t>
            </a:r>
            <a:endParaRPr lang="pt-BR" sz="1400" dirty="0" smtClean="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pt-BR" sz="1400" dirty="0">
                <a:latin typeface="Times New Roman" panose="02020603050405020304" pitchFamily="18" charset="0"/>
                <a:ea typeface="Times New Roman" panose="02020603050405020304" pitchFamily="18" charset="0"/>
                <a:cs typeface="Times New Roman" panose="02020603050405020304" pitchFamily="18" charset="0"/>
              </a:rPr>
              <a:t>FABIANO M. M. DA COSTA</a:t>
            </a:r>
            <a:endParaRPr lang="pt-BR" sz="1400" dirty="0" smtClean="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tabLst>
                <a:tab pos="3228975" algn="l"/>
                <a:tab pos="5760085" algn="l"/>
              </a:tabLst>
            </a:pPr>
            <a:r>
              <a:rPr lang="pt-BR" sz="1400" dirty="0">
                <a:latin typeface="Times New Roman" panose="02020603050405020304" pitchFamily="18" charset="0"/>
                <a:ea typeface="Times New Roman" panose="02020603050405020304" pitchFamily="18" charset="0"/>
                <a:cs typeface="Times New Roman" panose="02020603050405020304" pitchFamily="18" charset="0"/>
              </a:rPr>
              <a:t>      ____________________________________            </a:t>
            </a:r>
            <a:endParaRPr lang="pt-BR" sz="140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pt-BR" sz="1400" dirty="0">
                <a:latin typeface="Times New Roman" panose="02020603050405020304" pitchFamily="18" charset="0"/>
                <a:ea typeface="Times New Roman" panose="02020603050405020304" pitchFamily="18" charset="0"/>
                <a:cs typeface="Times New Roman" panose="02020603050405020304" pitchFamily="18" charset="0"/>
              </a:rPr>
              <a:t> </a:t>
            </a:r>
            <a:endParaRPr lang="pt-BR" sz="1400" dirty="0" smtClean="0">
              <a:effectLst/>
              <a:latin typeface="Calibri" panose="020F0502020204030204" pitchFamily="34" charset="0"/>
              <a:ea typeface="Calibri" panose="020F0502020204030204" pitchFamily="34" charset="0"/>
              <a:cs typeface="Times New Roman" panose="02020603050405020304" pitchFamily="18" charset="0"/>
            </a:endParaRPr>
          </a:p>
          <a:p>
            <a:pPr marL="1798320">
              <a:lnSpc>
                <a:spcPct val="107000"/>
              </a:lnSpc>
              <a:spcAft>
                <a:spcPts val="0"/>
              </a:spcAft>
            </a:pPr>
            <a:r>
              <a:rPr lang="pt-BR" sz="1400" dirty="0" smtClean="0">
                <a:latin typeface="Times New Roman" panose="02020603050405020304" pitchFamily="18" charset="0"/>
                <a:ea typeface="Times New Roman" panose="02020603050405020304" pitchFamily="18" charset="0"/>
                <a:cs typeface="Times New Roman" panose="02020603050405020304" pitchFamily="18" charset="0"/>
              </a:rPr>
              <a:t>			    Coordenador </a:t>
            </a:r>
            <a:r>
              <a:rPr lang="pt-BR" sz="1400" dirty="0">
                <a:latin typeface="Times New Roman" panose="02020603050405020304" pitchFamily="18" charset="0"/>
                <a:ea typeface="Times New Roman" panose="02020603050405020304" pitchFamily="18" charset="0"/>
                <a:cs typeface="Times New Roman" panose="02020603050405020304" pitchFamily="18" charset="0"/>
              </a:rPr>
              <a:t>Geral                                       </a:t>
            </a:r>
            <a:endParaRPr lang="pt-BR" sz="1400" dirty="0" smtClean="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pt-BR" sz="1400" dirty="0">
                <a:latin typeface="Times New Roman" panose="02020603050405020304" pitchFamily="18" charset="0"/>
                <a:ea typeface="Times New Roman" panose="02020603050405020304" pitchFamily="18" charset="0"/>
                <a:cs typeface="Times New Roman" panose="02020603050405020304" pitchFamily="18" charset="0"/>
              </a:rPr>
              <a:t> </a:t>
            </a:r>
            <a:endParaRPr lang="pt-BR" sz="1400" dirty="0" smtClean="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endParaRPr lang="pt-BR" sz="1400" dirty="0" smtClean="0">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ct val="107000"/>
              </a:lnSpc>
              <a:spcAft>
                <a:spcPts val="0"/>
              </a:spcAft>
            </a:pPr>
            <a:r>
              <a:rPr lang="pt-BR" sz="1400" dirty="0" smtClean="0">
                <a:latin typeface="Times New Roman" panose="02020603050405020304" pitchFamily="18" charset="0"/>
                <a:ea typeface="Times New Roman" panose="02020603050405020304" pitchFamily="18" charset="0"/>
                <a:cs typeface="Times New Roman" panose="02020603050405020304" pitchFamily="18" charset="0"/>
              </a:rPr>
              <a:t>CONSELHO </a:t>
            </a:r>
            <a:r>
              <a:rPr lang="pt-BR" sz="1400" dirty="0">
                <a:latin typeface="Times New Roman" panose="02020603050405020304" pitchFamily="18" charset="0"/>
                <a:ea typeface="Times New Roman" panose="02020603050405020304" pitchFamily="18" charset="0"/>
                <a:cs typeface="Times New Roman" panose="02020603050405020304" pitchFamily="18" charset="0"/>
              </a:rPr>
              <a:t>FISCAL:</a:t>
            </a:r>
            <a:endParaRPr lang="pt-BR" sz="1400" dirty="0" smtClean="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pt-BR" sz="1400" dirty="0">
                <a:latin typeface="Times New Roman" panose="02020603050405020304" pitchFamily="18" charset="0"/>
                <a:ea typeface="Times New Roman" panose="02020603050405020304" pitchFamily="18" charset="0"/>
                <a:cs typeface="Times New Roman" panose="02020603050405020304" pitchFamily="18" charset="0"/>
              </a:rPr>
              <a:t>  </a:t>
            </a:r>
            <a:r>
              <a:rPr lang="pt-BR" sz="1400" dirty="0" smtClean="0">
                <a:latin typeface="Times New Roman" panose="02020603050405020304" pitchFamily="18" charset="0"/>
                <a:ea typeface="Times New Roman" panose="02020603050405020304" pitchFamily="18" charset="0"/>
                <a:cs typeface="Times New Roman" panose="02020603050405020304" pitchFamily="18" charset="0"/>
              </a:rPr>
              <a:t>ADRIANO </a:t>
            </a:r>
            <a:r>
              <a:rPr lang="pt-BR" sz="1400" dirty="0">
                <a:latin typeface="Times New Roman" panose="02020603050405020304" pitchFamily="18" charset="0"/>
                <a:ea typeface="Times New Roman" panose="02020603050405020304" pitchFamily="18" charset="0"/>
                <a:cs typeface="Times New Roman" panose="02020603050405020304" pitchFamily="18" charset="0"/>
              </a:rPr>
              <a:t>FRANZ</a:t>
            </a:r>
            <a:endParaRPr lang="pt-BR" sz="1400" dirty="0" smtClean="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pt-BR" sz="1400" dirty="0">
                <a:latin typeface="Times New Roman" panose="02020603050405020304" pitchFamily="18" charset="0"/>
                <a:ea typeface="Times New Roman" panose="02020603050405020304" pitchFamily="18" charset="0"/>
                <a:cs typeface="Times New Roman" panose="02020603050405020304" pitchFamily="18" charset="0"/>
              </a:rPr>
              <a:t>STIVEN CASSIANO PRZYGODA</a:t>
            </a:r>
            <a:endParaRPr lang="pt-BR" sz="1400" dirty="0" smtClean="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pt-BR" sz="1400" dirty="0">
                <a:latin typeface="Times New Roman" panose="02020603050405020304" pitchFamily="18" charset="0"/>
                <a:ea typeface="Times New Roman" panose="02020603050405020304" pitchFamily="18" charset="0"/>
                <a:cs typeface="Times New Roman" panose="02020603050405020304" pitchFamily="18" charset="0"/>
              </a:rPr>
              <a:t>MARCOS COSTA CAMPOS</a:t>
            </a:r>
            <a:endParaRPr lang="pt-BR" sz="1400" dirty="0" smtClean="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pt-BR" sz="1400" dirty="0">
                <a:latin typeface="Times New Roman" panose="02020603050405020304" pitchFamily="18" charset="0"/>
                <a:ea typeface="Times New Roman" panose="02020603050405020304" pitchFamily="18" charset="0"/>
                <a:cs typeface="Times New Roman" panose="02020603050405020304" pitchFamily="18" charset="0"/>
              </a:rPr>
              <a:t>LEANDRO GRAEBIN DE OLIVEIRA</a:t>
            </a:r>
            <a:endParaRPr lang="pt-BR" sz="1400" dirty="0" smtClean="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pt-BR" sz="1400" dirty="0">
                <a:latin typeface="Times New Roman" panose="02020603050405020304" pitchFamily="18" charset="0"/>
                <a:ea typeface="Times New Roman" panose="02020603050405020304" pitchFamily="18" charset="0"/>
                <a:cs typeface="Times New Roman" panose="02020603050405020304" pitchFamily="18" charset="0"/>
              </a:rPr>
              <a:t>LUIS ANTONIO REBELATTO</a:t>
            </a:r>
            <a:endParaRPr lang="pt-BR" sz="1400" dirty="0" smtClean="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pt-BR" dirty="0">
                <a:latin typeface="Times New Roman" panose="02020603050405020304" pitchFamily="18" charset="0"/>
                <a:ea typeface="Times New Roman" panose="02020603050405020304" pitchFamily="18" charset="0"/>
                <a:cs typeface="Times New Roman" panose="02020603050405020304" pitchFamily="18" charset="0"/>
              </a:rPr>
              <a:t> </a:t>
            </a:r>
            <a:endParaRPr lang="pt-BR" dirty="0"/>
          </a:p>
        </p:txBody>
      </p:sp>
    </p:spTree>
    <p:extLst>
      <p:ext uri="{BB962C8B-B14F-4D97-AF65-F5344CB8AC3E}">
        <p14:creationId xmlns:p14="http://schemas.microsoft.com/office/powerpoint/2010/main" val="2322360967"/>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200" y="365125"/>
            <a:ext cx="10515600" cy="5058930"/>
          </a:xfrm>
        </p:spPr>
        <p:txBody>
          <a:bodyPr>
            <a:normAutofit fontScale="90000"/>
          </a:bodyPr>
          <a:lstStyle/>
          <a:p>
            <a:pPr>
              <a:lnSpc>
                <a:spcPct val="200000"/>
              </a:lnSpc>
            </a:pPr>
            <a:r>
              <a:rPr lang="pt-BR" dirty="0"/>
              <a:t>CATEGORIAS:</a:t>
            </a:r>
            <a:br>
              <a:rPr lang="pt-BR" dirty="0"/>
            </a:br>
            <a:r>
              <a:rPr lang="pt-BR" dirty="0"/>
              <a:t>SUB 11 </a:t>
            </a:r>
            <a:r>
              <a:rPr lang="pt-BR" dirty="0" smtClean="0"/>
              <a:t>MASCULINO (treinos 2X na semana);</a:t>
            </a:r>
            <a:r>
              <a:rPr lang="pt-BR" dirty="0"/>
              <a:t/>
            </a:r>
            <a:br>
              <a:rPr lang="pt-BR" dirty="0"/>
            </a:br>
            <a:r>
              <a:rPr lang="pt-BR" dirty="0"/>
              <a:t>SUB 13 </a:t>
            </a:r>
            <a:r>
              <a:rPr lang="pt-BR" dirty="0" smtClean="0"/>
              <a:t>MASCULINO (treinos 3X na semana);</a:t>
            </a:r>
            <a:r>
              <a:rPr lang="pt-BR" dirty="0"/>
              <a:t/>
            </a:r>
            <a:br>
              <a:rPr lang="pt-BR" dirty="0"/>
            </a:br>
            <a:r>
              <a:rPr lang="pt-BR" dirty="0"/>
              <a:t>SUB 15 </a:t>
            </a:r>
            <a:r>
              <a:rPr lang="pt-BR" dirty="0" smtClean="0"/>
              <a:t>MASCULINO (treinos 5X na semana);</a:t>
            </a:r>
            <a:r>
              <a:rPr lang="pt-BR" dirty="0"/>
              <a:t/>
            </a:r>
            <a:br>
              <a:rPr lang="pt-BR" dirty="0"/>
            </a:br>
            <a:r>
              <a:rPr lang="pt-BR" dirty="0"/>
              <a:t>SUB 16 </a:t>
            </a:r>
            <a:r>
              <a:rPr lang="pt-BR" dirty="0" smtClean="0"/>
              <a:t>FEMININO (treinos 3X na semana).</a:t>
            </a:r>
            <a:endParaRPr lang="pt-BR" dirty="0"/>
          </a:p>
        </p:txBody>
      </p:sp>
    </p:spTree>
    <p:extLst>
      <p:ext uri="{BB962C8B-B14F-4D97-AF65-F5344CB8AC3E}">
        <p14:creationId xmlns:p14="http://schemas.microsoft.com/office/powerpoint/2010/main" val="380734161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2" name="Picture 4" descr="Resultado de imagem para jogo de futsal entre senhores com público"/>
          <p:cNvPicPr>
            <a:picLocks noChangeAspect="1" noChangeArrowheads="1"/>
          </p:cNvPicPr>
          <p:nvPr/>
        </p:nvPicPr>
        <p:blipFill>
          <a:blip r:embed="rId2"/>
          <a:srcRect/>
          <a:stretch>
            <a:fillRect/>
          </a:stretch>
        </p:blipFill>
        <p:spPr bwMode="auto">
          <a:xfrm>
            <a:off x="1524000" y="1571612"/>
            <a:ext cx="1785918" cy="1743076"/>
          </a:xfrm>
          <a:prstGeom prst="rect">
            <a:avLst/>
          </a:prstGeom>
          <a:noFill/>
        </p:spPr>
      </p:pic>
      <p:pic>
        <p:nvPicPr>
          <p:cNvPr id="17414" name="Picture 6" descr="Resultado de imagem para torneio de jogos de mesa"/>
          <p:cNvPicPr>
            <a:picLocks noChangeAspect="1" noChangeArrowheads="1"/>
          </p:cNvPicPr>
          <p:nvPr/>
        </p:nvPicPr>
        <p:blipFill>
          <a:blip r:embed="rId3"/>
          <a:srcRect/>
          <a:stretch>
            <a:fillRect/>
          </a:stretch>
        </p:blipFill>
        <p:spPr bwMode="auto">
          <a:xfrm>
            <a:off x="1524001" y="3286124"/>
            <a:ext cx="1785918" cy="1785950"/>
          </a:xfrm>
          <a:prstGeom prst="rect">
            <a:avLst/>
          </a:prstGeom>
          <a:noFill/>
        </p:spPr>
      </p:pic>
      <p:sp>
        <p:nvSpPr>
          <p:cNvPr id="17416" name="AutoShape 8" descr="Resultado de imagem para torneio de jogos de mesa"/>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pic>
        <p:nvPicPr>
          <p:cNvPr id="17417" name="Picture 9"/>
          <p:cNvPicPr>
            <a:picLocks noChangeAspect="1" noChangeArrowheads="1"/>
          </p:cNvPicPr>
          <p:nvPr/>
        </p:nvPicPr>
        <p:blipFill>
          <a:blip r:embed="rId4"/>
          <a:srcRect/>
          <a:stretch>
            <a:fillRect/>
          </a:stretch>
        </p:blipFill>
        <p:spPr bwMode="auto">
          <a:xfrm>
            <a:off x="1524000" y="5072075"/>
            <a:ext cx="1785918" cy="1785926"/>
          </a:xfrm>
          <a:prstGeom prst="rect">
            <a:avLst/>
          </a:prstGeom>
          <a:noFill/>
          <a:ln w="9525">
            <a:noFill/>
            <a:miter lim="800000"/>
            <a:headEnd/>
            <a:tailEnd/>
          </a:ln>
          <a:effectLst/>
        </p:spPr>
      </p:pic>
      <p:sp>
        <p:nvSpPr>
          <p:cNvPr id="7" name="CaixaDeTexto 6"/>
          <p:cNvSpPr txBox="1"/>
          <p:nvPr/>
        </p:nvSpPr>
        <p:spPr>
          <a:xfrm>
            <a:off x="3524232" y="357166"/>
            <a:ext cx="6929486" cy="6463308"/>
          </a:xfrm>
          <a:prstGeom prst="rect">
            <a:avLst/>
          </a:prstGeom>
          <a:noFill/>
        </p:spPr>
        <p:txBody>
          <a:bodyPr wrap="square" rtlCol="0">
            <a:spAutoFit/>
          </a:bodyPr>
          <a:lstStyle/>
          <a:p>
            <a:pPr algn="ctr"/>
            <a:r>
              <a:rPr lang="pt-BR" b="1" dirty="0">
                <a:latin typeface="Arial" pitchFamily="34" charset="0"/>
                <a:cs typeface="Arial" pitchFamily="34" charset="0"/>
              </a:rPr>
              <a:t>PROJETO NOITE ESPORTIVA:</a:t>
            </a:r>
          </a:p>
          <a:p>
            <a:pPr algn="ctr"/>
            <a:endParaRPr lang="pt-BR" dirty="0">
              <a:latin typeface="Arial" pitchFamily="34" charset="0"/>
              <a:cs typeface="Arial" pitchFamily="34" charset="0"/>
            </a:endParaRPr>
          </a:p>
          <a:p>
            <a:pPr algn="just">
              <a:lnSpc>
                <a:spcPct val="150000"/>
              </a:lnSpc>
            </a:pPr>
            <a:r>
              <a:rPr lang="pt-BR" dirty="0">
                <a:latin typeface="Arial" pitchFamily="34" charset="0"/>
                <a:cs typeface="Arial" pitchFamily="34" charset="0"/>
              </a:rPr>
              <a:t>	Trata-se de uma atividade diferenciada de integração entre as famílias que fazem parte do Programa Esporte, Lazer e Cidadania </a:t>
            </a:r>
            <a:r>
              <a:rPr lang="pt-BR" dirty="0" err="1">
                <a:latin typeface="Arial" pitchFamily="34" charset="0"/>
                <a:cs typeface="Arial" pitchFamily="34" charset="0"/>
              </a:rPr>
              <a:t>Unopar</a:t>
            </a:r>
            <a:r>
              <a:rPr lang="pt-BR" dirty="0">
                <a:latin typeface="Arial" pitchFamily="34" charset="0"/>
                <a:cs typeface="Arial" pitchFamily="34" charset="0"/>
              </a:rPr>
              <a:t>, com mini-torneios nas mais diversas manifestações esportivas e culturais:</a:t>
            </a:r>
          </a:p>
          <a:p>
            <a:pPr algn="just"/>
            <a:endParaRPr lang="pt-BR" dirty="0">
              <a:latin typeface="Arial" pitchFamily="34" charset="0"/>
              <a:cs typeface="Arial" pitchFamily="34" charset="0"/>
            </a:endParaRPr>
          </a:p>
          <a:p>
            <a:pPr algn="just">
              <a:lnSpc>
                <a:spcPct val="200000"/>
              </a:lnSpc>
            </a:pPr>
            <a:r>
              <a:rPr lang="pt-BR" dirty="0">
                <a:latin typeface="Arial" pitchFamily="34" charset="0"/>
                <a:cs typeface="Arial" pitchFamily="34" charset="0"/>
              </a:rPr>
              <a:t>Torneios de futsal para pais;</a:t>
            </a:r>
          </a:p>
          <a:p>
            <a:pPr algn="just">
              <a:lnSpc>
                <a:spcPct val="200000"/>
              </a:lnSpc>
            </a:pPr>
            <a:r>
              <a:rPr lang="pt-BR" dirty="0">
                <a:latin typeface="Arial" pitchFamily="34" charset="0"/>
                <a:cs typeface="Arial" pitchFamily="34" charset="0"/>
              </a:rPr>
              <a:t>Torneios de Voleibol e Mini Voleibol para pais;	</a:t>
            </a:r>
          </a:p>
          <a:p>
            <a:pPr algn="just">
              <a:lnSpc>
                <a:spcPct val="200000"/>
              </a:lnSpc>
            </a:pPr>
            <a:r>
              <a:rPr lang="pt-BR" dirty="0">
                <a:latin typeface="Arial" pitchFamily="34" charset="0"/>
                <a:cs typeface="Arial" pitchFamily="34" charset="0"/>
              </a:rPr>
              <a:t>Torneios combinados pais e filhos;	</a:t>
            </a:r>
          </a:p>
          <a:p>
            <a:pPr algn="just">
              <a:lnSpc>
                <a:spcPct val="200000"/>
              </a:lnSpc>
            </a:pPr>
            <a:r>
              <a:rPr lang="pt-BR" dirty="0">
                <a:latin typeface="Arial" pitchFamily="34" charset="0"/>
                <a:cs typeface="Arial" pitchFamily="34" charset="0"/>
              </a:rPr>
              <a:t>Torneios de jogos de mesa e cartas;	</a:t>
            </a:r>
          </a:p>
          <a:p>
            <a:pPr algn="just">
              <a:lnSpc>
                <a:spcPct val="200000"/>
              </a:lnSpc>
            </a:pPr>
            <a:r>
              <a:rPr lang="pt-BR" dirty="0">
                <a:latin typeface="Arial" pitchFamily="34" charset="0"/>
                <a:cs typeface="Arial" pitchFamily="34" charset="0"/>
              </a:rPr>
              <a:t>Torneios de tênis de mesa;	</a:t>
            </a:r>
          </a:p>
          <a:p>
            <a:pPr algn="just">
              <a:lnSpc>
                <a:spcPct val="200000"/>
              </a:lnSpc>
            </a:pPr>
            <a:r>
              <a:rPr lang="pt-BR" dirty="0">
                <a:latin typeface="Arial" pitchFamily="34" charset="0"/>
                <a:cs typeface="Arial" pitchFamily="34" charset="0"/>
              </a:rPr>
              <a:t>Gincana da família.	</a:t>
            </a:r>
          </a:p>
          <a:p>
            <a:pPr algn="just">
              <a:lnSpc>
                <a:spcPct val="200000"/>
              </a:lnSpc>
            </a:pPr>
            <a:r>
              <a:rPr lang="pt-BR" b="1" dirty="0" err="1">
                <a:latin typeface="Arial" pitchFamily="34" charset="0"/>
                <a:cs typeface="Arial" pitchFamily="34" charset="0"/>
              </a:rPr>
              <a:t>Obs</a:t>
            </a:r>
            <a:r>
              <a:rPr lang="pt-BR" b="1" dirty="0">
                <a:latin typeface="Arial" pitchFamily="34" charset="0"/>
                <a:cs typeface="Arial" pitchFamily="34" charset="0"/>
              </a:rPr>
              <a:t>: 5 datas durante o ano.</a:t>
            </a:r>
            <a:r>
              <a:rPr lang="pt-BR" dirty="0">
                <a:latin typeface="Arial" pitchFamily="34" charset="0"/>
                <a:cs typeface="Arial" pitchFamily="34" charset="0"/>
              </a:rPr>
              <a:t>	</a:t>
            </a:r>
          </a:p>
        </p:txBody>
      </p:sp>
      <p:pic>
        <p:nvPicPr>
          <p:cNvPr id="17419" name="Picture 11" descr="Resultado de imagem para jogo de voleibol misto"/>
          <p:cNvPicPr>
            <a:picLocks noChangeAspect="1" noChangeArrowheads="1"/>
          </p:cNvPicPr>
          <p:nvPr/>
        </p:nvPicPr>
        <p:blipFill>
          <a:blip r:embed="rId5"/>
          <a:srcRect/>
          <a:stretch>
            <a:fillRect/>
          </a:stretch>
        </p:blipFill>
        <p:spPr bwMode="auto">
          <a:xfrm>
            <a:off x="1524001" y="1"/>
            <a:ext cx="1785918" cy="1633513"/>
          </a:xfrm>
          <a:prstGeom prst="rect">
            <a:avLst/>
          </a:prstGeom>
          <a:noFill/>
        </p:spPr>
      </p:pic>
    </p:spTree>
    <p:extLst>
      <p:ext uri="{BB962C8B-B14F-4D97-AF65-F5344CB8AC3E}">
        <p14:creationId xmlns:p14="http://schemas.microsoft.com/office/powerpoint/2010/main" val="1182970631"/>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ângulo 2"/>
          <p:cNvSpPr/>
          <p:nvPr/>
        </p:nvSpPr>
        <p:spPr>
          <a:xfrm>
            <a:off x="1006637" y="183984"/>
            <a:ext cx="8796270" cy="6268383"/>
          </a:xfrm>
          <a:prstGeom prst="rect">
            <a:avLst/>
          </a:prstGeom>
        </p:spPr>
        <p:txBody>
          <a:bodyPr wrap="square">
            <a:spAutoFit/>
          </a:bodyPr>
          <a:lstStyle/>
          <a:p>
            <a:pPr>
              <a:lnSpc>
                <a:spcPct val="150000"/>
              </a:lnSpc>
              <a:spcAft>
                <a:spcPts val="800"/>
              </a:spcAft>
            </a:pPr>
            <a:r>
              <a:rPr lang="pt-BR" sz="3200" dirty="0" smtClean="0">
                <a:latin typeface="Calibri" panose="020F0502020204030204" pitchFamily="34" charset="0"/>
                <a:ea typeface="Calibri" panose="020F0502020204030204" pitchFamily="34" charset="0"/>
                <a:cs typeface="Times New Roman" panose="02020603050405020304" pitchFamily="18" charset="0"/>
              </a:rPr>
              <a:t>MONTAGEM DAS EQUIPES POR CATEGORIA:</a:t>
            </a:r>
            <a:endParaRPr lang="pt-BR" sz="320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Aft>
                <a:spcPts val="800"/>
              </a:spcAft>
            </a:pPr>
            <a:r>
              <a:rPr lang="pt-BR" sz="2000" u="sng" dirty="0" smtClean="0">
                <a:latin typeface="Calibri" panose="020F0502020204030204" pitchFamily="34" charset="0"/>
                <a:ea typeface="Calibri" panose="020F0502020204030204" pitchFamily="34" charset="0"/>
                <a:cs typeface="Times New Roman" panose="02020603050405020304" pitchFamily="18" charset="0"/>
              </a:rPr>
              <a:t>CADA GRUPO TERÁ 30 JOGADORES:</a:t>
            </a:r>
            <a:endParaRPr lang="pt-BR" sz="200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Aft>
                <a:spcPts val="800"/>
              </a:spcAft>
            </a:pPr>
            <a:r>
              <a:rPr lang="pt-BR" sz="2000" dirty="0" smtClean="0">
                <a:latin typeface="Calibri" panose="020F0502020204030204" pitchFamily="34" charset="0"/>
                <a:ea typeface="Calibri" panose="020F0502020204030204" pitchFamily="34" charset="0"/>
                <a:cs typeface="Times New Roman" panose="02020603050405020304" pitchFamily="18" charset="0"/>
              </a:rPr>
              <a:t>4 GOLEIROS;</a:t>
            </a:r>
            <a:endParaRPr lang="pt-BR" sz="200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Aft>
                <a:spcPts val="800"/>
              </a:spcAft>
            </a:pPr>
            <a:r>
              <a:rPr lang="pt-BR" sz="2000" dirty="0" smtClean="0">
                <a:latin typeface="Calibri" panose="020F0502020204030204" pitchFamily="34" charset="0"/>
                <a:ea typeface="Calibri" panose="020F0502020204030204" pitchFamily="34" charset="0"/>
                <a:cs typeface="Times New Roman" panose="02020603050405020304" pitchFamily="18" charset="0"/>
              </a:rPr>
              <a:t>5 ZAGUEIROS;</a:t>
            </a:r>
            <a:endParaRPr lang="pt-BR" sz="200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Aft>
                <a:spcPts val="800"/>
              </a:spcAft>
            </a:pPr>
            <a:r>
              <a:rPr lang="pt-BR" sz="2000" dirty="0" smtClean="0">
                <a:latin typeface="Calibri" panose="020F0502020204030204" pitchFamily="34" charset="0"/>
                <a:ea typeface="Calibri" panose="020F0502020204030204" pitchFamily="34" charset="0"/>
                <a:cs typeface="Times New Roman" panose="02020603050405020304" pitchFamily="18" charset="0"/>
              </a:rPr>
              <a:t>5 LATERAIS;</a:t>
            </a:r>
            <a:endParaRPr lang="pt-BR" sz="200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Aft>
                <a:spcPts val="800"/>
              </a:spcAft>
            </a:pPr>
            <a:r>
              <a:rPr lang="pt-BR" sz="2000" dirty="0" smtClean="0">
                <a:latin typeface="Calibri" panose="020F0502020204030204" pitchFamily="34" charset="0"/>
                <a:ea typeface="Calibri" panose="020F0502020204030204" pitchFamily="34" charset="0"/>
                <a:cs typeface="Times New Roman" panose="02020603050405020304" pitchFamily="18" charset="0"/>
              </a:rPr>
              <a:t>4 VOLANTES;</a:t>
            </a:r>
            <a:endParaRPr lang="pt-BR" sz="200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Aft>
                <a:spcPts val="800"/>
              </a:spcAft>
            </a:pPr>
            <a:r>
              <a:rPr lang="pt-BR" sz="2000" dirty="0" smtClean="0">
                <a:latin typeface="Calibri" panose="020F0502020204030204" pitchFamily="34" charset="0"/>
                <a:ea typeface="Calibri" panose="020F0502020204030204" pitchFamily="34" charset="0"/>
                <a:cs typeface="Times New Roman" panose="02020603050405020304" pitchFamily="18" charset="0"/>
              </a:rPr>
              <a:t>6 MEIAS;</a:t>
            </a:r>
            <a:endParaRPr lang="pt-BR" sz="200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Aft>
                <a:spcPts val="800"/>
              </a:spcAft>
            </a:pPr>
            <a:r>
              <a:rPr lang="pt-BR" sz="2000" dirty="0" smtClean="0">
                <a:latin typeface="Calibri" panose="020F0502020204030204" pitchFamily="34" charset="0"/>
                <a:ea typeface="Calibri" panose="020F0502020204030204" pitchFamily="34" charset="0"/>
                <a:cs typeface="Times New Roman" panose="02020603050405020304" pitchFamily="18" charset="0"/>
              </a:rPr>
              <a:t>6 ATACANTES;</a:t>
            </a:r>
            <a:endParaRPr lang="pt-BR" sz="200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Aft>
                <a:spcPts val="800"/>
              </a:spcAft>
            </a:pPr>
            <a:r>
              <a:rPr lang="pt-BR" sz="2000" dirty="0" smtClean="0">
                <a:latin typeface="Calibri" panose="020F0502020204030204" pitchFamily="34" charset="0"/>
                <a:ea typeface="Calibri" panose="020F0502020204030204" pitchFamily="34" charset="0"/>
                <a:cs typeface="Times New Roman" panose="02020603050405020304" pitchFamily="18" charset="0"/>
              </a:rPr>
              <a:t>OBS: Os jogadores serão indicados através da parceria com os professores das escolinhas da região após a primeira seleção passará pela avaliação no clube para compor o grupo.  </a:t>
            </a:r>
            <a:endParaRPr lang="pt-BR" sz="20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17793691"/>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ângulo 2"/>
          <p:cNvSpPr/>
          <p:nvPr/>
        </p:nvSpPr>
        <p:spPr>
          <a:xfrm>
            <a:off x="838200" y="665018"/>
            <a:ext cx="8305800" cy="5868273"/>
          </a:xfrm>
          <a:prstGeom prst="rect">
            <a:avLst/>
          </a:prstGeom>
        </p:spPr>
        <p:txBody>
          <a:bodyPr wrap="square">
            <a:spAutoFit/>
          </a:bodyPr>
          <a:lstStyle/>
          <a:p>
            <a:pPr>
              <a:lnSpc>
                <a:spcPct val="150000"/>
              </a:lnSpc>
              <a:spcAft>
                <a:spcPts val="800"/>
              </a:spcAft>
            </a:pPr>
            <a:r>
              <a:rPr lang="pt-BR" sz="3600" dirty="0">
                <a:latin typeface="Calibri" panose="020F0502020204030204" pitchFamily="34" charset="0"/>
                <a:ea typeface="Calibri" panose="020F0502020204030204" pitchFamily="34" charset="0"/>
                <a:cs typeface="Times New Roman" panose="02020603050405020304" pitchFamily="18" charset="0"/>
              </a:rPr>
              <a:t>RECURSOS FINANCEIROS:</a:t>
            </a:r>
            <a:endParaRPr lang="pt-BR" sz="360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Aft>
                <a:spcPts val="800"/>
              </a:spcAft>
            </a:pPr>
            <a:r>
              <a:rPr lang="pt-BR" sz="3600" dirty="0">
                <a:latin typeface="Calibri" panose="020F0502020204030204" pitchFamily="34" charset="0"/>
                <a:ea typeface="Calibri" panose="020F0502020204030204" pitchFamily="34" charset="0"/>
                <a:cs typeface="Times New Roman" panose="02020603050405020304" pitchFamily="18" charset="0"/>
              </a:rPr>
              <a:t>MENSALIDADES 08 Á 10 MIL MENSAIS;</a:t>
            </a:r>
            <a:endParaRPr lang="pt-BR" sz="360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Aft>
                <a:spcPts val="800"/>
              </a:spcAft>
            </a:pPr>
            <a:r>
              <a:rPr lang="pt-BR" sz="3600" dirty="0">
                <a:latin typeface="Calibri" panose="020F0502020204030204" pitchFamily="34" charset="0"/>
                <a:ea typeface="Calibri" panose="020F0502020204030204" pitchFamily="34" charset="0"/>
                <a:cs typeface="Times New Roman" panose="02020603050405020304" pitchFamily="18" charset="0"/>
              </a:rPr>
              <a:t>PATROCÍNIO R$ 2.500,00 MENSAIS;</a:t>
            </a:r>
            <a:endParaRPr lang="pt-BR" sz="360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Aft>
                <a:spcPts val="800"/>
              </a:spcAft>
            </a:pPr>
            <a:r>
              <a:rPr lang="pt-BR" sz="3600" dirty="0">
                <a:latin typeface="Calibri" panose="020F0502020204030204" pitchFamily="34" charset="0"/>
                <a:ea typeface="Calibri" panose="020F0502020204030204" pitchFamily="34" charset="0"/>
                <a:cs typeface="Times New Roman" panose="02020603050405020304" pitchFamily="18" charset="0"/>
              </a:rPr>
              <a:t>INVESTIDORES 15 MIL MENSAIS;</a:t>
            </a:r>
            <a:endParaRPr lang="pt-BR" sz="360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Aft>
                <a:spcPts val="800"/>
              </a:spcAft>
            </a:pPr>
            <a:r>
              <a:rPr lang="pt-BR" sz="3600" dirty="0">
                <a:solidFill>
                  <a:srgbClr val="FF0000"/>
                </a:solidFill>
                <a:latin typeface="Calibri" panose="020F0502020204030204" pitchFamily="34" charset="0"/>
                <a:ea typeface="Calibri" panose="020F0502020204030204" pitchFamily="34" charset="0"/>
                <a:cs typeface="Times New Roman" panose="02020603050405020304" pitchFamily="18" charset="0"/>
              </a:rPr>
              <a:t>REUCURSOS PÚBLICOS 15 MIL ANUAL</a:t>
            </a:r>
            <a:r>
              <a:rPr lang="pt-BR" sz="3600" dirty="0" smtClean="0">
                <a:solidFill>
                  <a:srgbClr val="FF0000"/>
                </a:solidFill>
                <a:latin typeface="Calibri" panose="020F0502020204030204" pitchFamily="34" charset="0"/>
                <a:ea typeface="Calibri" panose="020F0502020204030204" pitchFamily="34" charset="0"/>
                <a:cs typeface="Times New Roman" panose="02020603050405020304" pitchFamily="18" charset="0"/>
              </a:rPr>
              <a:t>;</a:t>
            </a:r>
          </a:p>
          <a:p>
            <a:pPr>
              <a:lnSpc>
                <a:spcPct val="200000"/>
              </a:lnSpc>
              <a:spcAft>
                <a:spcPts val="800"/>
              </a:spcAft>
            </a:pPr>
            <a:r>
              <a:rPr lang="pt-BR" sz="3600" dirty="0" smtClean="0">
                <a:effectLst/>
                <a:latin typeface="Calibri" panose="020F0502020204030204" pitchFamily="34" charset="0"/>
                <a:ea typeface="Calibri" panose="020F0502020204030204" pitchFamily="34" charset="0"/>
                <a:cs typeface="Times New Roman" panose="02020603050405020304" pitchFamily="18" charset="0"/>
              </a:rPr>
              <a:t>PROMOÇÕES ORGANIZADAS 25 MIL ANUAL</a:t>
            </a:r>
            <a:endParaRPr lang="pt-BR" sz="36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858133358"/>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ângulo 2"/>
          <p:cNvSpPr/>
          <p:nvPr/>
        </p:nvSpPr>
        <p:spPr>
          <a:xfrm>
            <a:off x="838200" y="365126"/>
            <a:ext cx="8305800" cy="5289268"/>
          </a:xfrm>
          <a:prstGeom prst="rect">
            <a:avLst/>
          </a:prstGeom>
        </p:spPr>
        <p:txBody>
          <a:bodyPr wrap="square">
            <a:spAutoFit/>
          </a:bodyPr>
          <a:lstStyle/>
          <a:p>
            <a:pPr>
              <a:lnSpc>
                <a:spcPct val="200000"/>
              </a:lnSpc>
              <a:spcAft>
                <a:spcPts val="800"/>
              </a:spcAft>
            </a:pPr>
            <a:r>
              <a:rPr lang="pt-BR" sz="3200" dirty="0">
                <a:latin typeface="Calibri" panose="020F0502020204030204" pitchFamily="34" charset="0"/>
                <a:ea typeface="Calibri" panose="020F0502020204030204" pitchFamily="34" charset="0"/>
                <a:cs typeface="Times New Roman" panose="02020603050405020304" pitchFamily="18" charset="0"/>
              </a:rPr>
              <a:t>RECURSOS HUMANOS:</a:t>
            </a:r>
            <a:endParaRPr lang="pt-BR" sz="320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200000"/>
              </a:lnSpc>
              <a:spcAft>
                <a:spcPts val="800"/>
              </a:spcAft>
            </a:pPr>
            <a:r>
              <a:rPr lang="pt-BR" sz="3200" dirty="0">
                <a:latin typeface="Calibri" panose="020F0502020204030204" pitchFamily="34" charset="0"/>
                <a:ea typeface="Calibri" panose="020F0502020204030204" pitchFamily="34" charset="0"/>
                <a:cs typeface="Times New Roman" panose="02020603050405020304" pitchFamily="18" charset="0"/>
              </a:rPr>
              <a:t>3 PROFESSORES/TÉCNICOS;</a:t>
            </a:r>
            <a:endParaRPr lang="pt-BR" sz="320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200000"/>
              </a:lnSpc>
              <a:spcAft>
                <a:spcPts val="800"/>
              </a:spcAft>
            </a:pPr>
            <a:r>
              <a:rPr lang="pt-BR" sz="3200" dirty="0">
                <a:latin typeface="Calibri" panose="020F0502020204030204" pitchFamily="34" charset="0"/>
                <a:ea typeface="Calibri" panose="020F0502020204030204" pitchFamily="34" charset="0"/>
                <a:cs typeface="Times New Roman" panose="02020603050405020304" pitchFamily="18" charset="0"/>
              </a:rPr>
              <a:t>2 PROFESSORES/AUXILIAR TÉCNICO;</a:t>
            </a:r>
            <a:endParaRPr lang="pt-BR" sz="320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200000"/>
              </a:lnSpc>
              <a:spcAft>
                <a:spcPts val="800"/>
              </a:spcAft>
            </a:pPr>
            <a:r>
              <a:rPr lang="pt-BR" sz="3200" dirty="0">
                <a:latin typeface="Calibri" panose="020F0502020204030204" pitchFamily="34" charset="0"/>
                <a:ea typeface="Calibri" panose="020F0502020204030204" pitchFamily="34" charset="0"/>
                <a:cs typeface="Times New Roman" panose="02020603050405020304" pitchFamily="18" charset="0"/>
              </a:rPr>
              <a:t>1 PREPARADOR DE GOLEIROS;</a:t>
            </a:r>
            <a:endParaRPr lang="pt-BR" sz="320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200000"/>
              </a:lnSpc>
              <a:spcAft>
                <a:spcPts val="800"/>
              </a:spcAft>
            </a:pPr>
            <a:r>
              <a:rPr lang="pt-BR" sz="3200" dirty="0">
                <a:latin typeface="Calibri" panose="020F0502020204030204" pitchFamily="34" charset="0"/>
                <a:ea typeface="Calibri" panose="020F0502020204030204" pitchFamily="34" charset="0"/>
                <a:cs typeface="Times New Roman" panose="02020603050405020304" pitchFamily="18" charset="0"/>
              </a:rPr>
              <a:t>1 ACESSOR DE IMPRENSA;</a:t>
            </a:r>
            <a:endParaRPr lang="pt-BR" sz="32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030918992"/>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a:p>
        </p:txBody>
      </p:sp>
      <p:pic>
        <p:nvPicPr>
          <p:cNvPr id="3" name="Imagem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672613496"/>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a:xfrm>
            <a:off x="678287" y="199807"/>
            <a:ext cx="11513713" cy="1089529"/>
          </a:xfrm>
          <a:prstGeom prst="rect">
            <a:avLst/>
          </a:prstGeom>
        </p:spPr>
        <p:txBody>
          <a:bodyPr wrap="square">
            <a:spAutoFit/>
          </a:bodyPr>
          <a:lstStyle/>
          <a:p>
            <a:r>
              <a:rPr lang="pt-BR" altLang="pt-BR" sz="3600" b="1" dirty="0" smtClean="0">
                <a:solidFill>
                  <a:srgbClr val="000000"/>
                </a:solidFill>
                <a:latin typeface="Arial" pitchFamily="34" charset="0"/>
                <a:ea typeface="Times New Roman" pitchFamily="18" charset="0"/>
                <a:cs typeface="Arial" pitchFamily="34" charset="0"/>
              </a:rPr>
              <a:t>CRONOGRAMA </a:t>
            </a:r>
            <a:r>
              <a:rPr lang="pt-BR" altLang="pt-BR" sz="3600" b="1" dirty="0">
                <a:solidFill>
                  <a:srgbClr val="000000"/>
                </a:solidFill>
                <a:latin typeface="Arial" pitchFamily="34" charset="0"/>
                <a:ea typeface="Times New Roman" pitchFamily="18" charset="0"/>
                <a:cs typeface="Arial" pitchFamily="34" charset="0"/>
              </a:rPr>
              <a:t>DE AÇÕES DO </a:t>
            </a:r>
            <a:r>
              <a:rPr lang="pt-BR" altLang="pt-BR" sz="3600" b="1" dirty="0" smtClean="0">
                <a:solidFill>
                  <a:srgbClr val="000000"/>
                </a:solidFill>
                <a:latin typeface="Arial" pitchFamily="34" charset="0"/>
                <a:ea typeface="Times New Roman" pitchFamily="18" charset="0"/>
                <a:cs typeface="Arial" pitchFamily="34" charset="0"/>
              </a:rPr>
              <a:t>PROJETO:</a:t>
            </a:r>
            <a:br>
              <a:rPr lang="pt-BR" altLang="pt-BR" sz="3600" b="1" dirty="0" smtClean="0">
                <a:solidFill>
                  <a:srgbClr val="000000"/>
                </a:solidFill>
                <a:latin typeface="Arial" pitchFamily="34" charset="0"/>
                <a:ea typeface="Times New Roman" pitchFamily="18" charset="0"/>
                <a:cs typeface="Arial" pitchFamily="34" charset="0"/>
              </a:rPr>
            </a:br>
            <a:endParaRPr lang="pt-BR" sz="3600" dirty="0"/>
          </a:p>
        </p:txBody>
      </p:sp>
      <p:graphicFrame>
        <p:nvGraphicFramePr>
          <p:cNvPr id="5" name="Tabela 4"/>
          <p:cNvGraphicFramePr>
            <a:graphicFrameLocks noGrp="1"/>
          </p:cNvGraphicFramePr>
          <p:nvPr>
            <p:extLst/>
          </p:nvPr>
        </p:nvGraphicFramePr>
        <p:xfrm>
          <a:off x="0" y="744571"/>
          <a:ext cx="12192000" cy="5931572"/>
        </p:xfrm>
        <a:graphic>
          <a:graphicData uri="http://schemas.openxmlformats.org/drawingml/2006/table">
            <a:tbl>
              <a:tblPr firstRow="1" firstCol="1" lastRow="1" lastCol="1" bandRow="1" bandCol="1">
                <a:tableStyleId>{5C22544A-7EE6-4342-B048-85BDC9FD1C3A}</a:tableStyleId>
              </a:tblPr>
              <a:tblGrid>
                <a:gridCol w="3661762">
                  <a:extLst>
                    <a:ext uri="{9D8B030D-6E8A-4147-A177-3AD203B41FA5}">
                      <a16:colId xmlns:a16="http://schemas.microsoft.com/office/drawing/2014/main" val="20000"/>
                    </a:ext>
                  </a:extLst>
                </a:gridCol>
                <a:gridCol w="8530238">
                  <a:extLst>
                    <a:ext uri="{9D8B030D-6E8A-4147-A177-3AD203B41FA5}">
                      <a16:colId xmlns:a16="http://schemas.microsoft.com/office/drawing/2014/main" val="20001"/>
                    </a:ext>
                  </a:extLst>
                </a:gridCol>
              </a:tblGrid>
              <a:tr h="380017">
                <a:tc>
                  <a:txBody>
                    <a:bodyPr/>
                    <a:lstStyle/>
                    <a:p>
                      <a:pPr algn="ctr">
                        <a:lnSpc>
                          <a:spcPct val="150000"/>
                        </a:lnSpc>
                        <a:spcAft>
                          <a:spcPts val="0"/>
                        </a:spcAft>
                      </a:pPr>
                      <a:r>
                        <a:rPr lang="pt-BR" sz="1400" dirty="0">
                          <a:effectLst/>
                        </a:rPr>
                        <a:t>MÊS:</a:t>
                      </a:r>
                      <a:endParaRPr lang="pt-BR" sz="1400" dirty="0">
                        <a:effectLst/>
                        <a:latin typeface="Times New Roman"/>
                        <a:ea typeface="Times New Roman"/>
                      </a:endParaRPr>
                    </a:p>
                  </a:txBody>
                  <a:tcPr marL="68580" marR="68580" marT="0" marB="0"/>
                </a:tc>
                <a:tc>
                  <a:txBody>
                    <a:bodyPr/>
                    <a:lstStyle/>
                    <a:p>
                      <a:pPr algn="ctr">
                        <a:lnSpc>
                          <a:spcPct val="150000"/>
                        </a:lnSpc>
                        <a:spcAft>
                          <a:spcPts val="0"/>
                        </a:spcAft>
                      </a:pPr>
                      <a:r>
                        <a:rPr lang="pt-BR" sz="1400" dirty="0">
                          <a:effectLst/>
                        </a:rPr>
                        <a:t>DESCRIÇÃO DAS ATIVIDADES:</a:t>
                      </a:r>
                      <a:endParaRPr lang="pt-BR" sz="1400" dirty="0">
                        <a:effectLst/>
                        <a:latin typeface="Times New Roman"/>
                        <a:ea typeface="Times New Roman"/>
                      </a:endParaRPr>
                    </a:p>
                  </a:txBody>
                  <a:tcPr marL="68580" marR="68580" marT="0" marB="0"/>
                </a:tc>
                <a:extLst>
                  <a:ext uri="{0D108BD9-81ED-4DB2-BD59-A6C34878D82A}">
                    <a16:rowId xmlns:a16="http://schemas.microsoft.com/office/drawing/2014/main" val="10000"/>
                  </a:ext>
                </a:extLst>
              </a:tr>
              <a:tr h="1584618">
                <a:tc>
                  <a:txBody>
                    <a:bodyPr/>
                    <a:lstStyle/>
                    <a:p>
                      <a:pPr algn="ctr">
                        <a:lnSpc>
                          <a:spcPct val="150000"/>
                        </a:lnSpc>
                        <a:spcAft>
                          <a:spcPts val="0"/>
                        </a:spcAft>
                      </a:pPr>
                      <a:r>
                        <a:rPr lang="pt-BR" sz="1400" dirty="0">
                          <a:effectLst/>
                        </a:rPr>
                        <a:t> </a:t>
                      </a:r>
                    </a:p>
                    <a:p>
                      <a:pPr algn="ctr">
                        <a:lnSpc>
                          <a:spcPct val="150000"/>
                        </a:lnSpc>
                        <a:spcAft>
                          <a:spcPts val="0"/>
                        </a:spcAft>
                      </a:pPr>
                      <a:endParaRPr lang="pt-BR" sz="1400" dirty="0" smtClean="0">
                        <a:effectLst/>
                        <a:latin typeface="+mn-lt"/>
                        <a:ea typeface="+mn-ea"/>
                      </a:endParaRPr>
                    </a:p>
                    <a:p>
                      <a:pPr algn="ctr">
                        <a:lnSpc>
                          <a:spcPct val="150000"/>
                        </a:lnSpc>
                        <a:spcAft>
                          <a:spcPts val="0"/>
                        </a:spcAft>
                      </a:pPr>
                      <a:r>
                        <a:rPr lang="pt-BR" sz="1400" dirty="0" smtClean="0">
                          <a:effectLst/>
                          <a:latin typeface="+mn-lt"/>
                          <a:ea typeface="+mn-ea"/>
                        </a:rPr>
                        <a:t>Novembro</a:t>
                      </a:r>
                      <a:r>
                        <a:rPr lang="pt-BR" sz="1400" baseline="0" dirty="0" smtClean="0">
                          <a:effectLst/>
                          <a:latin typeface="+mn-lt"/>
                          <a:ea typeface="+mn-ea"/>
                        </a:rPr>
                        <a:t> 2019</a:t>
                      </a:r>
                      <a:endParaRPr lang="pt-BR" sz="1400" dirty="0">
                        <a:effectLst/>
                        <a:latin typeface="Times New Roman"/>
                        <a:ea typeface="Times New Roman"/>
                      </a:endParaRPr>
                    </a:p>
                  </a:txBody>
                  <a:tcPr marL="68580" marR="68580" marT="0" marB="0"/>
                </a:tc>
                <a:tc>
                  <a:txBody>
                    <a:bodyPr/>
                    <a:lstStyle/>
                    <a:p>
                      <a:pPr algn="l">
                        <a:lnSpc>
                          <a:spcPct val="150000"/>
                        </a:lnSpc>
                        <a:spcAft>
                          <a:spcPts val="0"/>
                        </a:spcAft>
                      </a:pPr>
                      <a:r>
                        <a:rPr lang="pt-BR" sz="1400" dirty="0">
                          <a:effectLst/>
                        </a:rPr>
                        <a:t>- </a:t>
                      </a:r>
                      <a:r>
                        <a:rPr lang="pt-BR" sz="1400" dirty="0" smtClean="0">
                          <a:effectLst/>
                        </a:rPr>
                        <a:t>     Firmar </a:t>
                      </a:r>
                      <a:r>
                        <a:rPr lang="pt-BR" sz="1400" dirty="0">
                          <a:effectLst/>
                        </a:rPr>
                        <a:t>Parcerias para efetivação do Projeto;</a:t>
                      </a:r>
                    </a:p>
                    <a:p>
                      <a:pPr algn="l">
                        <a:lnSpc>
                          <a:spcPct val="150000"/>
                        </a:lnSpc>
                        <a:spcAft>
                          <a:spcPts val="0"/>
                        </a:spcAft>
                      </a:pPr>
                      <a:r>
                        <a:rPr lang="pt-BR" sz="1400" dirty="0">
                          <a:effectLst/>
                        </a:rPr>
                        <a:t>- </a:t>
                      </a:r>
                      <a:r>
                        <a:rPr lang="pt-BR" sz="1400" dirty="0" smtClean="0">
                          <a:effectLst/>
                        </a:rPr>
                        <a:t>     Processo </a:t>
                      </a:r>
                      <a:r>
                        <a:rPr lang="pt-BR" sz="1400" dirty="0">
                          <a:effectLst/>
                        </a:rPr>
                        <a:t>de seleção e montagem do grupo de </a:t>
                      </a:r>
                      <a:r>
                        <a:rPr lang="pt-BR" sz="1400" dirty="0" smtClean="0">
                          <a:effectLst/>
                        </a:rPr>
                        <a:t>jogadoras Futebol Feminino (23/11/19); </a:t>
                      </a:r>
                      <a:endParaRPr lang="pt-BR" sz="1400" dirty="0">
                        <a:effectLst/>
                      </a:endParaRPr>
                    </a:p>
                    <a:p>
                      <a:pPr marL="285750" indent="-285750" algn="l">
                        <a:lnSpc>
                          <a:spcPct val="150000"/>
                        </a:lnSpc>
                        <a:spcAft>
                          <a:spcPts val="0"/>
                        </a:spcAft>
                        <a:buFontTx/>
                        <a:buChar char="-"/>
                      </a:pPr>
                      <a:r>
                        <a:rPr lang="pt-BR" sz="1400" dirty="0" smtClean="0">
                          <a:effectLst/>
                        </a:rPr>
                        <a:t>Aprovação do orçamento para 2020;</a:t>
                      </a:r>
                    </a:p>
                    <a:p>
                      <a:pPr marL="285750" indent="-285750" algn="l">
                        <a:lnSpc>
                          <a:spcPct val="150000"/>
                        </a:lnSpc>
                        <a:spcAft>
                          <a:spcPts val="0"/>
                        </a:spcAft>
                        <a:buFontTx/>
                        <a:buChar char="-"/>
                      </a:pPr>
                      <a:r>
                        <a:rPr lang="pt-BR" sz="1400" dirty="0" smtClean="0">
                          <a:effectLst/>
                        </a:rPr>
                        <a:t>2</a:t>
                      </a:r>
                      <a:r>
                        <a:rPr lang="pt-BR" sz="1400" baseline="0" dirty="0" smtClean="0">
                          <a:effectLst/>
                        </a:rPr>
                        <a:t> amistosos equipes grandes no cenário futebolístico Gaúcho;</a:t>
                      </a:r>
                    </a:p>
                    <a:p>
                      <a:pPr marL="285750" indent="-285750" algn="l">
                        <a:lnSpc>
                          <a:spcPct val="150000"/>
                        </a:lnSpc>
                        <a:spcAft>
                          <a:spcPts val="0"/>
                        </a:spcAft>
                        <a:buFontTx/>
                        <a:buChar char="-"/>
                      </a:pPr>
                      <a:r>
                        <a:rPr lang="pt-BR" sz="1400" dirty="0" smtClean="0">
                          <a:effectLst/>
                          <a:latin typeface="Times New Roman"/>
                          <a:ea typeface="Times New Roman"/>
                        </a:rPr>
                        <a:t>Reunião com professores das escolinhas parceiras para explanar sobre resultados e perspectivas </a:t>
                      </a:r>
                      <a:r>
                        <a:rPr lang="pt-BR" sz="1200" dirty="0" smtClean="0">
                          <a:effectLst/>
                          <a:latin typeface="Times New Roman"/>
                          <a:ea typeface="Times New Roman"/>
                        </a:rPr>
                        <a:t>(21/11/19);</a:t>
                      </a:r>
                      <a:endParaRPr lang="pt-BR" sz="1200" dirty="0">
                        <a:effectLst/>
                        <a:latin typeface="Times New Roman"/>
                        <a:ea typeface="Times New Roman"/>
                      </a:endParaRPr>
                    </a:p>
                  </a:txBody>
                  <a:tcPr marL="68580" marR="68580" marT="0" marB="0"/>
                </a:tc>
                <a:extLst>
                  <a:ext uri="{0D108BD9-81ED-4DB2-BD59-A6C34878D82A}">
                    <a16:rowId xmlns:a16="http://schemas.microsoft.com/office/drawing/2014/main" val="10001"/>
                  </a:ext>
                </a:extLst>
              </a:tr>
              <a:tr h="1260768">
                <a:tc>
                  <a:txBody>
                    <a:bodyPr/>
                    <a:lstStyle/>
                    <a:p>
                      <a:pPr algn="ctr">
                        <a:lnSpc>
                          <a:spcPct val="150000"/>
                        </a:lnSpc>
                        <a:spcAft>
                          <a:spcPts val="0"/>
                        </a:spcAft>
                      </a:pPr>
                      <a:endParaRPr lang="pt-BR" sz="1400" dirty="0" smtClean="0">
                        <a:effectLst/>
                      </a:endParaRPr>
                    </a:p>
                    <a:p>
                      <a:pPr algn="ctr">
                        <a:lnSpc>
                          <a:spcPct val="150000"/>
                        </a:lnSpc>
                        <a:spcAft>
                          <a:spcPts val="0"/>
                        </a:spcAft>
                      </a:pPr>
                      <a:r>
                        <a:rPr lang="pt-BR" sz="1400" dirty="0">
                          <a:effectLst/>
                        </a:rPr>
                        <a:t> </a:t>
                      </a:r>
                      <a:endParaRPr lang="pt-BR" sz="1400" dirty="0" smtClean="0">
                        <a:effectLst/>
                      </a:endParaRPr>
                    </a:p>
                    <a:p>
                      <a:pPr algn="ctr">
                        <a:lnSpc>
                          <a:spcPct val="150000"/>
                        </a:lnSpc>
                        <a:spcAft>
                          <a:spcPts val="0"/>
                        </a:spcAft>
                      </a:pPr>
                      <a:r>
                        <a:rPr lang="pt-BR" sz="1400" dirty="0" smtClean="0">
                          <a:effectLst/>
                        </a:rPr>
                        <a:t>Dezembro</a:t>
                      </a:r>
                      <a:r>
                        <a:rPr lang="pt-BR" sz="1400" baseline="0" dirty="0" smtClean="0">
                          <a:effectLst/>
                        </a:rPr>
                        <a:t> 2019</a:t>
                      </a:r>
                      <a:r>
                        <a:rPr lang="pt-BR" sz="1400" dirty="0">
                          <a:effectLst/>
                        </a:rPr>
                        <a:t> </a:t>
                      </a:r>
                      <a:endParaRPr lang="pt-BR" sz="1400" dirty="0">
                        <a:effectLst/>
                        <a:latin typeface="Times New Roman"/>
                        <a:ea typeface="Times New Roman"/>
                      </a:endParaRPr>
                    </a:p>
                  </a:txBody>
                  <a:tcPr marL="68580" marR="68580" marT="0" marB="0"/>
                </a:tc>
                <a:tc>
                  <a:txBody>
                    <a:bodyPr/>
                    <a:lstStyle/>
                    <a:p>
                      <a:pPr marL="285750" indent="-285750" algn="just">
                        <a:lnSpc>
                          <a:spcPct val="150000"/>
                        </a:lnSpc>
                        <a:spcAft>
                          <a:spcPts val="0"/>
                        </a:spcAft>
                        <a:buFontTx/>
                        <a:buChar char="-"/>
                      </a:pPr>
                      <a:r>
                        <a:rPr lang="pt-BR" sz="1400" dirty="0" smtClean="0">
                          <a:effectLst/>
                        </a:rPr>
                        <a:t>Processo</a:t>
                      </a:r>
                      <a:r>
                        <a:rPr lang="pt-BR" sz="1400" baseline="0" dirty="0" smtClean="0">
                          <a:effectLst/>
                        </a:rPr>
                        <a:t> de seleção e montagem do grupo de jogadores nascidos de 2007 á 2010 (07/12/19)</a:t>
                      </a:r>
                      <a:r>
                        <a:rPr lang="pt-BR" sz="1400" dirty="0" smtClean="0">
                          <a:effectLst/>
                        </a:rPr>
                        <a:t>;</a:t>
                      </a:r>
                    </a:p>
                    <a:p>
                      <a:pPr marL="285750" marR="0" indent="-285750" algn="just" defTabSz="914400" rtl="0" eaLnBrk="1" fontAlgn="auto" latinLnBrk="0" hangingPunct="1">
                        <a:lnSpc>
                          <a:spcPct val="150000"/>
                        </a:lnSpc>
                        <a:spcBef>
                          <a:spcPts val="0"/>
                        </a:spcBef>
                        <a:spcAft>
                          <a:spcPts val="0"/>
                        </a:spcAft>
                        <a:buClrTx/>
                        <a:buSzTx/>
                        <a:buFontTx/>
                        <a:buChar char="-"/>
                        <a:tabLst/>
                        <a:defRPr/>
                      </a:pPr>
                      <a:r>
                        <a:rPr lang="pt-BR" sz="1400" baseline="0" dirty="0" smtClean="0">
                          <a:effectLst/>
                        </a:rPr>
                        <a:t>Disputa da primeira Copa </a:t>
                      </a:r>
                      <a:r>
                        <a:rPr lang="pt-BR" sz="1400" baseline="0" dirty="0" err="1" smtClean="0">
                          <a:effectLst/>
                        </a:rPr>
                        <a:t>Unopar</a:t>
                      </a:r>
                      <a:r>
                        <a:rPr lang="pt-BR" sz="1400" baseline="0" dirty="0" smtClean="0">
                          <a:effectLst/>
                        </a:rPr>
                        <a:t> Três Passos de Futebol Infantil (07 E 08 DE DEZEMBRO);</a:t>
                      </a:r>
                      <a:r>
                        <a:rPr lang="pt-BR" sz="1400" dirty="0" smtClean="0">
                          <a:effectLst/>
                        </a:rPr>
                        <a:t> </a:t>
                      </a:r>
                      <a:endParaRPr lang="pt-BR" sz="1400" dirty="0">
                        <a:effectLst/>
                      </a:endParaRPr>
                    </a:p>
                    <a:p>
                      <a:pPr marL="285750" indent="-285750" algn="just">
                        <a:lnSpc>
                          <a:spcPct val="150000"/>
                        </a:lnSpc>
                        <a:spcAft>
                          <a:spcPts val="0"/>
                        </a:spcAft>
                        <a:buFontTx/>
                        <a:buChar char="-"/>
                      </a:pPr>
                      <a:r>
                        <a:rPr lang="pt-BR" sz="1400" dirty="0" smtClean="0">
                          <a:effectLst/>
                        </a:rPr>
                        <a:t>Reunião</a:t>
                      </a:r>
                      <a:r>
                        <a:rPr lang="pt-BR" sz="1400" baseline="0" dirty="0" smtClean="0">
                          <a:effectLst/>
                        </a:rPr>
                        <a:t> com pais e professores avaliação do ano 2019 e projeção do ano 2020</a:t>
                      </a:r>
                      <a:r>
                        <a:rPr lang="pt-BR" sz="1400" dirty="0" smtClean="0">
                          <a:effectLst/>
                        </a:rPr>
                        <a:t>;</a:t>
                      </a:r>
                    </a:p>
                    <a:p>
                      <a:pPr marL="285750" indent="-285750" algn="just">
                        <a:lnSpc>
                          <a:spcPct val="150000"/>
                        </a:lnSpc>
                        <a:spcAft>
                          <a:spcPts val="0"/>
                        </a:spcAft>
                        <a:buFontTx/>
                        <a:buChar char="-"/>
                      </a:pPr>
                      <a:r>
                        <a:rPr lang="pt-BR" sz="1400" dirty="0" smtClean="0">
                          <a:effectLst/>
                        </a:rPr>
                        <a:t>1</a:t>
                      </a:r>
                      <a:r>
                        <a:rPr lang="pt-BR" sz="1400" baseline="0" dirty="0" smtClean="0">
                          <a:effectLst/>
                        </a:rPr>
                        <a:t> Amistoso equipe grande no cenário Futebolístico  nacional;</a:t>
                      </a:r>
                      <a:endParaRPr lang="pt-BR" sz="1400" dirty="0">
                        <a:effectLst/>
                      </a:endParaRPr>
                    </a:p>
                    <a:p>
                      <a:pPr algn="just">
                        <a:lnSpc>
                          <a:spcPct val="150000"/>
                        </a:lnSpc>
                        <a:spcAft>
                          <a:spcPts val="0"/>
                        </a:spcAft>
                      </a:pPr>
                      <a:r>
                        <a:rPr lang="pt-BR" sz="1400" dirty="0">
                          <a:effectLst/>
                        </a:rPr>
                        <a:t>- </a:t>
                      </a:r>
                      <a:r>
                        <a:rPr lang="pt-BR" sz="1400" dirty="0" smtClean="0">
                          <a:effectLst/>
                        </a:rPr>
                        <a:t>     Férias</a:t>
                      </a:r>
                      <a:r>
                        <a:rPr lang="pt-BR" sz="1400" baseline="0" dirty="0" smtClean="0">
                          <a:effectLst/>
                        </a:rPr>
                        <a:t> jogadores e comissão técnica 15 de dezembro á 15 de Janeiro</a:t>
                      </a:r>
                      <a:r>
                        <a:rPr lang="pt-BR" sz="1400" dirty="0" smtClean="0">
                          <a:effectLst/>
                        </a:rPr>
                        <a:t>;</a:t>
                      </a:r>
                      <a:endParaRPr lang="pt-BR" sz="1400" dirty="0">
                        <a:effectLst/>
                        <a:latin typeface="Times New Roman"/>
                        <a:ea typeface="Times New Roman"/>
                      </a:endParaRPr>
                    </a:p>
                  </a:txBody>
                  <a:tcPr marL="68580" marR="68580" marT="0" marB="0"/>
                </a:tc>
                <a:extLst>
                  <a:ext uri="{0D108BD9-81ED-4DB2-BD59-A6C34878D82A}">
                    <a16:rowId xmlns:a16="http://schemas.microsoft.com/office/drawing/2014/main" val="10002"/>
                  </a:ext>
                </a:extLst>
              </a:tr>
              <a:tr h="1070995">
                <a:tc>
                  <a:txBody>
                    <a:bodyPr/>
                    <a:lstStyle/>
                    <a:p>
                      <a:pPr algn="ctr">
                        <a:lnSpc>
                          <a:spcPct val="150000"/>
                        </a:lnSpc>
                        <a:spcAft>
                          <a:spcPts val="0"/>
                        </a:spcAft>
                      </a:pPr>
                      <a:r>
                        <a:rPr lang="pt-BR" sz="1400" dirty="0">
                          <a:effectLst/>
                        </a:rPr>
                        <a:t> </a:t>
                      </a:r>
                    </a:p>
                    <a:p>
                      <a:pPr algn="ctr">
                        <a:lnSpc>
                          <a:spcPct val="150000"/>
                        </a:lnSpc>
                        <a:spcAft>
                          <a:spcPts val="0"/>
                        </a:spcAft>
                      </a:pPr>
                      <a:r>
                        <a:rPr lang="pt-BR" sz="1400" dirty="0" smtClean="0">
                          <a:effectLst/>
                          <a:latin typeface="+mn-lt"/>
                          <a:ea typeface="+mn-ea"/>
                        </a:rPr>
                        <a:t>Janeiro</a:t>
                      </a:r>
                      <a:r>
                        <a:rPr lang="pt-BR" sz="1400" baseline="0" dirty="0" smtClean="0">
                          <a:effectLst/>
                          <a:latin typeface="+mn-lt"/>
                          <a:ea typeface="+mn-ea"/>
                        </a:rPr>
                        <a:t> 2020</a:t>
                      </a:r>
                      <a:endParaRPr lang="pt-BR" sz="1400" dirty="0">
                        <a:effectLst/>
                        <a:latin typeface="Times New Roman"/>
                        <a:ea typeface="Times New Roman"/>
                      </a:endParaRPr>
                    </a:p>
                  </a:txBody>
                  <a:tcPr marL="68580" marR="68580" marT="0" marB="0"/>
                </a:tc>
                <a:tc>
                  <a:txBody>
                    <a:bodyPr/>
                    <a:lstStyle/>
                    <a:p>
                      <a:pPr algn="just">
                        <a:lnSpc>
                          <a:spcPct val="150000"/>
                        </a:lnSpc>
                        <a:spcAft>
                          <a:spcPts val="0"/>
                        </a:spcAft>
                      </a:pPr>
                      <a:r>
                        <a:rPr lang="pt-BR" sz="1400" dirty="0" smtClean="0">
                          <a:effectLst/>
                        </a:rPr>
                        <a:t>-     Início</a:t>
                      </a:r>
                      <a:r>
                        <a:rPr lang="pt-BR" sz="1400" baseline="0" dirty="0" smtClean="0">
                          <a:effectLst/>
                        </a:rPr>
                        <a:t> dos treinos para disputa da 5 copa Maravilha de futebol (15/01/2020)</a:t>
                      </a:r>
                      <a:r>
                        <a:rPr lang="pt-BR" sz="1400" dirty="0" smtClean="0">
                          <a:effectLst/>
                        </a:rPr>
                        <a:t>;</a:t>
                      </a:r>
                    </a:p>
                    <a:p>
                      <a:pPr marL="285750" indent="-285750" algn="just">
                        <a:lnSpc>
                          <a:spcPct val="150000"/>
                        </a:lnSpc>
                        <a:spcAft>
                          <a:spcPts val="0"/>
                        </a:spcAft>
                        <a:buFontTx/>
                        <a:buChar char="-"/>
                      </a:pPr>
                      <a:r>
                        <a:rPr lang="pt-BR" sz="1400" dirty="0" smtClean="0">
                          <a:effectLst/>
                        </a:rPr>
                        <a:t>Reunião com investidores e Patrocinadores do Projeto;</a:t>
                      </a:r>
                    </a:p>
                    <a:p>
                      <a:pPr marL="285750" indent="-285750" algn="just">
                        <a:lnSpc>
                          <a:spcPct val="150000"/>
                        </a:lnSpc>
                        <a:spcAft>
                          <a:spcPts val="0"/>
                        </a:spcAft>
                        <a:buFontTx/>
                        <a:buChar char="-"/>
                      </a:pPr>
                      <a:r>
                        <a:rPr lang="pt-BR" sz="1400" dirty="0" smtClean="0">
                          <a:effectLst/>
                        </a:rPr>
                        <a:t>Disputa da 5 Copa</a:t>
                      </a:r>
                      <a:r>
                        <a:rPr lang="pt-BR" sz="1400" baseline="0" dirty="0" smtClean="0">
                          <a:effectLst/>
                        </a:rPr>
                        <a:t> Maravilha de Futebol;</a:t>
                      </a:r>
                    </a:p>
                  </a:txBody>
                  <a:tcPr marL="68580" marR="68580" marT="0" marB="0"/>
                </a:tc>
                <a:extLst>
                  <a:ext uri="{0D108BD9-81ED-4DB2-BD59-A6C34878D82A}">
                    <a16:rowId xmlns:a16="http://schemas.microsoft.com/office/drawing/2014/main" val="10003"/>
                  </a:ext>
                </a:extLst>
              </a:tr>
              <a:tr h="1256656">
                <a:tc>
                  <a:txBody>
                    <a:bodyPr/>
                    <a:lstStyle/>
                    <a:p>
                      <a:pPr algn="ctr">
                        <a:lnSpc>
                          <a:spcPct val="150000"/>
                        </a:lnSpc>
                        <a:spcAft>
                          <a:spcPts val="0"/>
                        </a:spcAft>
                      </a:pPr>
                      <a:r>
                        <a:rPr lang="pt-BR" sz="1400" dirty="0">
                          <a:effectLst/>
                        </a:rPr>
                        <a:t> </a:t>
                      </a:r>
                    </a:p>
                    <a:p>
                      <a:pPr algn="ctr">
                        <a:lnSpc>
                          <a:spcPct val="150000"/>
                        </a:lnSpc>
                        <a:spcAft>
                          <a:spcPts val="0"/>
                        </a:spcAft>
                      </a:pPr>
                      <a:r>
                        <a:rPr lang="pt-BR" sz="1400" dirty="0" smtClean="0">
                          <a:effectLst/>
                        </a:rPr>
                        <a:t>Fevereiro</a:t>
                      </a:r>
                      <a:r>
                        <a:rPr lang="pt-BR" sz="1400" baseline="0" dirty="0" smtClean="0">
                          <a:effectLst/>
                        </a:rPr>
                        <a:t> 2020</a:t>
                      </a:r>
                      <a:r>
                        <a:rPr lang="pt-BR" sz="1400" dirty="0">
                          <a:effectLst/>
                        </a:rPr>
                        <a:t> </a:t>
                      </a:r>
                      <a:endParaRPr lang="pt-BR" sz="1400" dirty="0">
                        <a:effectLst/>
                        <a:latin typeface="Times New Roman"/>
                        <a:ea typeface="Times New Roman"/>
                      </a:endParaRPr>
                    </a:p>
                  </a:txBody>
                  <a:tcPr marL="68580" marR="68580" marT="0" marB="0"/>
                </a:tc>
                <a:tc>
                  <a:txBody>
                    <a:bodyPr/>
                    <a:lstStyle/>
                    <a:p>
                      <a:pPr algn="just">
                        <a:lnSpc>
                          <a:spcPct val="150000"/>
                        </a:lnSpc>
                        <a:spcAft>
                          <a:spcPts val="0"/>
                        </a:spcAft>
                      </a:pPr>
                      <a:r>
                        <a:rPr lang="pt-BR" sz="1400" dirty="0" smtClean="0">
                          <a:effectLst/>
                        </a:rPr>
                        <a:t>-      Início dos</a:t>
                      </a:r>
                      <a:r>
                        <a:rPr lang="pt-BR" sz="1400" baseline="0" dirty="0" smtClean="0">
                          <a:effectLst/>
                        </a:rPr>
                        <a:t> treinos nas 4 categorias</a:t>
                      </a:r>
                      <a:r>
                        <a:rPr lang="pt-BR" sz="1400" dirty="0" smtClean="0">
                          <a:effectLst/>
                        </a:rPr>
                        <a:t>; </a:t>
                      </a:r>
                    </a:p>
                    <a:p>
                      <a:pPr marL="285750" indent="-285750" algn="just">
                        <a:lnSpc>
                          <a:spcPct val="150000"/>
                        </a:lnSpc>
                        <a:spcAft>
                          <a:spcPts val="0"/>
                        </a:spcAft>
                        <a:buFontTx/>
                        <a:buChar char="-"/>
                      </a:pPr>
                      <a:r>
                        <a:rPr lang="pt-BR" sz="1400" dirty="0" smtClean="0">
                          <a:effectLst/>
                        </a:rPr>
                        <a:t>Lançamento da Ação entre Amigos;</a:t>
                      </a:r>
                    </a:p>
                    <a:p>
                      <a:pPr marL="285750" indent="-285750" algn="just">
                        <a:lnSpc>
                          <a:spcPct val="150000"/>
                        </a:lnSpc>
                        <a:spcAft>
                          <a:spcPts val="0"/>
                        </a:spcAft>
                        <a:buFontTx/>
                        <a:buChar char="-"/>
                      </a:pPr>
                      <a:r>
                        <a:rPr lang="pt-BR" sz="1400" dirty="0" smtClean="0">
                          <a:effectLst/>
                          <a:latin typeface="Times New Roman"/>
                          <a:ea typeface="Times New Roman"/>
                        </a:rPr>
                        <a:t>Início</a:t>
                      </a:r>
                      <a:r>
                        <a:rPr lang="pt-BR" sz="1400" baseline="0" dirty="0" smtClean="0">
                          <a:effectLst/>
                          <a:latin typeface="Times New Roman"/>
                          <a:ea typeface="Times New Roman"/>
                        </a:rPr>
                        <a:t> dos agendamentos de amistosos;</a:t>
                      </a:r>
                    </a:p>
                    <a:p>
                      <a:pPr marL="285750" indent="-285750" algn="just">
                        <a:lnSpc>
                          <a:spcPct val="150000"/>
                        </a:lnSpc>
                        <a:spcAft>
                          <a:spcPts val="0"/>
                        </a:spcAft>
                        <a:buFontTx/>
                        <a:buChar char="-"/>
                      </a:pPr>
                      <a:r>
                        <a:rPr lang="pt-BR" sz="1400" baseline="0" dirty="0" smtClean="0">
                          <a:effectLst/>
                          <a:latin typeface="Times New Roman"/>
                          <a:ea typeface="Times New Roman"/>
                        </a:rPr>
                        <a:t> Primeira semana de avaliações (Coleta de dados);</a:t>
                      </a:r>
                      <a:endParaRPr lang="pt-BR" sz="1400" dirty="0">
                        <a:effectLst/>
                        <a:latin typeface="Times New Roman"/>
                        <a:ea typeface="Times New Roman"/>
                      </a:endParaRPr>
                    </a:p>
                  </a:txBody>
                  <a:tcPr marL="68580" marR="68580" marT="0" marB="0"/>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877361136"/>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dirty="0"/>
          </a:p>
        </p:txBody>
      </p:sp>
      <p:graphicFrame>
        <p:nvGraphicFramePr>
          <p:cNvPr id="4" name="Tabela 3"/>
          <p:cNvGraphicFramePr>
            <a:graphicFrameLocks noGrp="1"/>
          </p:cNvGraphicFramePr>
          <p:nvPr>
            <p:extLst>
              <p:ext uri="{D42A27DB-BD31-4B8C-83A1-F6EECF244321}">
                <p14:modId xmlns:p14="http://schemas.microsoft.com/office/powerpoint/2010/main" val="3961946628"/>
              </p:ext>
            </p:extLst>
          </p:nvPr>
        </p:nvGraphicFramePr>
        <p:xfrm>
          <a:off x="0" y="-332509"/>
          <a:ext cx="12192000" cy="7229913"/>
        </p:xfrm>
        <a:graphic>
          <a:graphicData uri="http://schemas.openxmlformats.org/drawingml/2006/table">
            <a:tbl>
              <a:tblPr firstRow="1" firstCol="1" lastRow="1" lastCol="1" bandRow="1" bandCol="1">
                <a:tableStyleId>{5C22544A-7EE6-4342-B048-85BDC9FD1C3A}</a:tableStyleId>
              </a:tblPr>
              <a:tblGrid>
                <a:gridCol w="3661762">
                  <a:extLst>
                    <a:ext uri="{9D8B030D-6E8A-4147-A177-3AD203B41FA5}">
                      <a16:colId xmlns:a16="http://schemas.microsoft.com/office/drawing/2014/main" val="2450573269"/>
                    </a:ext>
                  </a:extLst>
                </a:gridCol>
                <a:gridCol w="8530238">
                  <a:extLst>
                    <a:ext uri="{9D8B030D-6E8A-4147-A177-3AD203B41FA5}">
                      <a16:colId xmlns:a16="http://schemas.microsoft.com/office/drawing/2014/main" val="1202173660"/>
                    </a:ext>
                  </a:extLst>
                </a:gridCol>
              </a:tblGrid>
              <a:tr h="290563">
                <a:tc>
                  <a:txBody>
                    <a:bodyPr/>
                    <a:lstStyle/>
                    <a:p>
                      <a:pPr algn="ctr">
                        <a:lnSpc>
                          <a:spcPct val="150000"/>
                        </a:lnSpc>
                        <a:spcAft>
                          <a:spcPts val="0"/>
                        </a:spcAft>
                      </a:pPr>
                      <a:r>
                        <a:rPr lang="pt-BR" sz="1400" dirty="0">
                          <a:effectLst/>
                        </a:rPr>
                        <a:t>MÊS:</a:t>
                      </a:r>
                      <a:endParaRPr lang="pt-BR" sz="1400" dirty="0">
                        <a:effectLst/>
                        <a:latin typeface="Times New Roman"/>
                        <a:ea typeface="Times New Roman"/>
                      </a:endParaRPr>
                    </a:p>
                  </a:txBody>
                  <a:tcPr marL="68580" marR="68580" marT="0" marB="0"/>
                </a:tc>
                <a:tc>
                  <a:txBody>
                    <a:bodyPr/>
                    <a:lstStyle/>
                    <a:p>
                      <a:pPr algn="ctr">
                        <a:lnSpc>
                          <a:spcPct val="150000"/>
                        </a:lnSpc>
                        <a:spcAft>
                          <a:spcPts val="0"/>
                        </a:spcAft>
                      </a:pPr>
                      <a:r>
                        <a:rPr lang="pt-BR" sz="1400" dirty="0">
                          <a:effectLst/>
                        </a:rPr>
                        <a:t>DESCRIÇÃO DAS ATIVIDADES:</a:t>
                      </a:r>
                      <a:endParaRPr lang="pt-BR" sz="1400" dirty="0">
                        <a:effectLst/>
                        <a:latin typeface="Times New Roman"/>
                        <a:ea typeface="Times New Roman"/>
                      </a:endParaRPr>
                    </a:p>
                  </a:txBody>
                  <a:tcPr marL="68580" marR="68580" marT="0" marB="0"/>
                </a:tc>
                <a:extLst>
                  <a:ext uri="{0D108BD9-81ED-4DB2-BD59-A6C34878D82A}">
                    <a16:rowId xmlns:a16="http://schemas.microsoft.com/office/drawing/2014/main" val="1662473557"/>
                  </a:ext>
                </a:extLst>
              </a:tr>
              <a:tr h="1591996">
                <a:tc>
                  <a:txBody>
                    <a:bodyPr/>
                    <a:lstStyle/>
                    <a:p>
                      <a:pPr algn="ctr">
                        <a:lnSpc>
                          <a:spcPct val="150000"/>
                        </a:lnSpc>
                        <a:spcAft>
                          <a:spcPts val="0"/>
                        </a:spcAft>
                      </a:pPr>
                      <a:r>
                        <a:rPr lang="pt-BR" sz="1400" dirty="0">
                          <a:effectLst/>
                        </a:rPr>
                        <a:t> </a:t>
                      </a:r>
                    </a:p>
                    <a:p>
                      <a:pPr algn="ctr">
                        <a:lnSpc>
                          <a:spcPct val="150000"/>
                        </a:lnSpc>
                        <a:spcAft>
                          <a:spcPts val="0"/>
                        </a:spcAft>
                      </a:pPr>
                      <a:endParaRPr lang="pt-BR" sz="1400" dirty="0" smtClean="0">
                        <a:effectLst/>
                        <a:latin typeface="+mn-lt"/>
                        <a:ea typeface="+mn-ea"/>
                      </a:endParaRPr>
                    </a:p>
                    <a:p>
                      <a:pPr algn="ctr">
                        <a:lnSpc>
                          <a:spcPct val="150000"/>
                        </a:lnSpc>
                        <a:spcAft>
                          <a:spcPts val="0"/>
                        </a:spcAft>
                      </a:pPr>
                      <a:r>
                        <a:rPr lang="pt-BR" sz="1400" dirty="0" smtClean="0">
                          <a:effectLst/>
                          <a:latin typeface="+mn-lt"/>
                          <a:ea typeface="+mn-ea"/>
                        </a:rPr>
                        <a:t>Março</a:t>
                      </a:r>
                      <a:r>
                        <a:rPr lang="pt-BR" sz="1400" baseline="0" dirty="0" smtClean="0">
                          <a:effectLst/>
                          <a:latin typeface="+mn-lt"/>
                          <a:ea typeface="+mn-ea"/>
                        </a:rPr>
                        <a:t> 2020</a:t>
                      </a:r>
                      <a:endParaRPr lang="pt-BR" sz="1400" dirty="0">
                        <a:effectLst/>
                        <a:latin typeface="Times New Roman"/>
                        <a:ea typeface="Times New Roman"/>
                      </a:endParaRPr>
                    </a:p>
                  </a:txBody>
                  <a:tcPr marL="68580" marR="68580" marT="0" marB="0"/>
                </a:tc>
                <a:tc>
                  <a:txBody>
                    <a:bodyPr/>
                    <a:lstStyle/>
                    <a:p>
                      <a:pPr algn="l">
                        <a:lnSpc>
                          <a:spcPct val="150000"/>
                        </a:lnSpc>
                        <a:spcAft>
                          <a:spcPts val="0"/>
                        </a:spcAft>
                      </a:pPr>
                      <a:r>
                        <a:rPr lang="pt-BR" sz="1400" dirty="0">
                          <a:effectLst/>
                        </a:rPr>
                        <a:t>- </a:t>
                      </a:r>
                      <a:r>
                        <a:rPr lang="pt-BR" sz="1400" dirty="0" smtClean="0">
                          <a:effectLst/>
                        </a:rPr>
                        <a:t>     Realização</a:t>
                      </a:r>
                      <a:r>
                        <a:rPr lang="pt-BR" sz="1400" baseline="0" dirty="0" smtClean="0">
                          <a:effectLst/>
                        </a:rPr>
                        <a:t> dos primeiros amistosos</a:t>
                      </a:r>
                      <a:r>
                        <a:rPr lang="pt-BR" sz="1400" dirty="0" smtClean="0">
                          <a:effectLst/>
                        </a:rPr>
                        <a:t>;</a:t>
                      </a:r>
                      <a:endParaRPr lang="pt-BR" sz="1400" dirty="0">
                        <a:effectLst/>
                      </a:endParaRPr>
                    </a:p>
                    <a:p>
                      <a:pPr algn="l">
                        <a:lnSpc>
                          <a:spcPct val="150000"/>
                        </a:lnSpc>
                        <a:spcAft>
                          <a:spcPts val="0"/>
                        </a:spcAft>
                      </a:pPr>
                      <a:r>
                        <a:rPr lang="pt-BR" sz="1400" dirty="0">
                          <a:effectLst/>
                        </a:rPr>
                        <a:t>- </a:t>
                      </a:r>
                      <a:r>
                        <a:rPr lang="pt-BR" sz="1400" dirty="0" smtClean="0">
                          <a:effectLst/>
                        </a:rPr>
                        <a:t>     Segunda</a:t>
                      </a:r>
                      <a:r>
                        <a:rPr lang="pt-BR" sz="1400" baseline="0" dirty="0" smtClean="0">
                          <a:effectLst/>
                        </a:rPr>
                        <a:t> semana de avaliações (coleta de dados)</a:t>
                      </a:r>
                      <a:r>
                        <a:rPr lang="pt-BR" sz="1400" dirty="0" smtClean="0">
                          <a:effectLst/>
                        </a:rPr>
                        <a:t>; </a:t>
                      </a:r>
                      <a:endParaRPr lang="pt-BR" sz="1400" dirty="0">
                        <a:effectLst/>
                      </a:endParaRPr>
                    </a:p>
                    <a:p>
                      <a:pPr marL="285750" indent="-285750" algn="l">
                        <a:lnSpc>
                          <a:spcPct val="150000"/>
                        </a:lnSpc>
                        <a:spcAft>
                          <a:spcPts val="0"/>
                        </a:spcAft>
                        <a:buFontTx/>
                        <a:buChar char="-"/>
                      </a:pPr>
                      <a:r>
                        <a:rPr lang="pt-BR" sz="1400" dirty="0" smtClean="0">
                          <a:effectLst/>
                        </a:rPr>
                        <a:t>Reunião</a:t>
                      </a:r>
                      <a:r>
                        <a:rPr lang="pt-BR" sz="1400" baseline="0" dirty="0" smtClean="0">
                          <a:effectLst/>
                        </a:rPr>
                        <a:t> com pais e professores do projeto</a:t>
                      </a:r>
                      <a:r>
                        <a:rPr lang="pt-BR" sz="1400" dirty="0" smtClean="0">
                          <a:effectLst/>
                        </a:rPr>
                        <a:t>;</a:t>
                      </a:r>
                    </a:p>
                    <a:p>
                      <a:pPr marL="285750" indent="-285750" algn="l">
                        <a:lnSpc>
                          <a:spcPct val="150000"/>
                        </a:lnSpc>
                        <a:spcAft>
                          <a:spcPts val="0"/>
                        </a:spcAft>
                        <a:buFontTx/>
                        <a:buChar char="-"/>
                      </a:pPr>
                      <a:r>
                        <a:rPr lang="pt-BR" sz="1400" baseline="0" dirty="0" smtClean="0">
                          <a:effectLst/>
                        </a:rPr>
                        <a:t>Palestra sobre perfil do jogador de futebol que os clubes buscam (características de jogo e extra campo);</a:t>
                      </a:r>
                    </a:p>
                    <a:p>
                      <a:pPr marL="285750" indent="-285750" algn="l">
                        <a:lnSpc>
                          <a:spcPct val="150000"/>
                        </a:lnSpc>
                        <a:spcAft>
                          <a:spcPts val="0"/>
                        </a:spcAft>
                        <a:buFontTx/>
                        <a:buChar char="-"/>
                      </a:pPr>
                      <a:r>
                        <a:rPr lang="pt-BR" sz="1400" baseline="0" dirty="0" smtClean="0">
                          <a:effectLst/>
                          <a:latin typeface="+mn-lt"/>
                          <a:ea typeface="+mn-ea"/>
                        </a:rPr>
                        <a:t>1º torneio interno escolinhas parceiras categoria sub 11;</a:t>
                      </a:r>
                      <a:endParaRPr lang="pt-BR" sz="1400" dirty="0">
                        <a:effectLst/>
                        <a:latin typeface="Times New Roman"/>
                        <a:ea typeface="Times New Roman"/>
                      </a:endParaRPr>
                    </a:p>
                  </a:txBody>
                  <a:tcPr marL="68580" marR="68580" marT="0" marB="0"/>
                </a:tc>
                <a:extLst>
                  <a:ext uri="{0D108BD9-81ED-4DB2-BD59-A6C34878D82A}">
                    <a16:rowId xmlns:a16="http://schemas.microsoft.com/office/drawing/2014/main" val="2978121863"/>
                  </a:ext>
                </a:extLst>
              </a:tr>
              <a:tr h="2243875">
                <a:tc>
                  <a:txBody>
                    <a:bodyPr/>
                    <a:lstStyle/>
                    <a:p>
                      <a:pPr algn="ctr">
                        <a:lnSpc>
                          <a:spcPct val="150000"/>
                        </a:lnSpc>
                        <a:spcAft>
                          <a:spcPts val="0"/>
                        </a:spcAft>
                      </a:pPr>
                      <a:r>
                        <a:rPr lang="pt-BR" sz="1400" dirty="0">
                          <a:effectLst/>
                        </a:rPr>
                        <a:t> </a:t>
                      </a:r>
                      <a:endParaRPr lang="pt-BR" sz="1400" dirty="0" smtClean="0">
                        <a:effectLst/>
                      </a:endParaRPr>
                    </a:p>
                    <a:p>
                      <a:pPr algn="ctr">
                        <a:lnSpc>
                          <a:spcPct val="150000"/>
                        </a:lnSpc>
                        <a:spcAft>
                          <a:spcPts val="0"/>
                        </a:spcAft>
                      </a:pPr>
                      <a:endParaRPr lang="pt-BR" sz="1400" dirty="0" smtClean="0">
                        <a:effectLst/>
                      </a:endParaRPr>
                    </a:p>
                    <a:p>
                      <a:pPr algn="ctr">
                        <a:lnSpc>
                          <a:spcPct val="150000"/>
                        </a:lnSpc>
                        <a:spcAft>
                          <a:spcPts val="0"/>
                        </a:spcAft>
                      </a:pPr>
                      <a:r>
                        <a:rPr lang="pt-BR" sz="1400" dirty="0" smtClean="0">
                          <a:effectLst/>
                          <a:latin typeface="+mn-lt"/>
                          <a:ea typeface="+mn-ea"/>
                        </a:rPr>
                        <a:t>Abril</a:t>
                      </a:r>
                      <a:r>
                        <a:rPr lang="pt-BR" sz="1400" baseline="0" dirty="0" smtClean="0">
                          <a:effectLst/>
                          <a:latin typeface="+mn-lt"/>
                          <a:ea typeface="+mn-ea"/>
                        </a:rPr>
                        <a:t> 2020</a:t>
                      </a:r>
                      <a:endParaRPr lang="pt-BR" sz="1400" dirty="0">
                        <a:effectLst/>
                        <a:latin typeface="Times New Roman"/>
                        <a:ea typeface="Times New Roman"/>
                      </a:endParaRPr>
                    </a:p>
                  </a:txBody>
                  <a:tcPr marL="68580" marR="68580" marT="0" marB="0"/>
                </a:tc>
                <a:tc>
                  <a:txBody>
                    <a:bodyPr/>
                    <a:lstStyle/>
                    <a:p>
                      <a:pPr algn="just">
                        <a:lnSpc>
                          <a:spcPct val="150000"/>
                        </a:lnSpc>
                        <a:spcAft>
                          <a:spcPts val="0"/>
                        </a:spcAft>
                      </a:pPr>
                      <a:r>
                        <a:rPr lang="pt-BR" sz="1400" dirty="0">
                          <a:effectLst/>
                        </a:rPr>
                        <a:t>- </a:t>
                      </a:r>
                      <a:r>
                        <a:rPr lang="pt-BR" sz="1400" dirty="0" smtClean="0">
                          <a:effectLst/>
                        </a:rPr>
                        <a:t>     1º</a:t>
                      </a:r>
                      <a:r>
                        <a:rPr lang="pt-BR" sz="1400" baseline="0" dirty="0" smtClean="0">
                          <a:effectLst/>
                        </a:rPr>
                        <a:t> torneio interno escolinhas parceiras categoria sub 13</a:t>
                      </a:r>
                      <a:r>
                        <a:rPr lang="pt-BR" sz="1400" dirty="0" smtClean="0">
                          <a:effectLst/>
                        </a:rPr>
                        <a:t>;</a:t>
                      </a:r>
                      <a:endParaRPr lang="pt-BR" sz="1400" dirty="0">
                        <a:effectLst/>
                      </a:endParaRPr>
                    </a:p>
                    <a:p>
                      <a:pPr marL="285750" indent="-285750" algn="just">
                        <a:lnSpc>
                          <a:spcPct val="150000"/>
                        </a:lnSpc>
                        <a:spcAft>
                          <a:spcPts val="0"/>
                        </a:spcAft>
                        <a:buFontTx/>
                        <a:buChar char="-"/>
                      </a:pPr>
                      <a:r>
                        <a:rPr lang="pt-BR" sz="1400" dirty="0" smtClean="0">
                          <a:effectLst/>
                        </a:rPr>
                        <a:t>1º</a:t>
                      </a:r>
                      <a:r>
                        <a:rPr lang="pt-BR" sz="1400" baseline="0" dirty="0" smtClean="0">
                          <a:effectLst/>
                        </a:rPr>
                        <a:t> almoço da família (jogos de pais e filhos)</a:t>
                      </a:r>
                      <a:r>
                        <a:rPr lang="pt-BR" sz="1400" dirty="0" smtClean="0">
                          <a:effectLst/>
                        </a:rPr>
                        <a:t>;</a:t>
                      </a:r>
                    </a:p>
                    <a:p>
                      <a:pPr marL="285750" indent="-285750" algn="just">
                        <a:lnSpc>
                          <a:spcPct val="150000"/>
                        </a:lnSpc>
                        <a:spcAft>
                          <a:spcPts val="0"/>
                        </a:spcAft>
                        <a:buFontTx/>
                        <a:buChar char="-"/>
                      </a:pPr>
                      <a:r>
                        <a:rPr lang="pt-BR" sz="1400" baseline="0" dirty="0" smtClean="0">
                          <a:effectLst/>
                        </a:rPr>
                        <a:t>Realização de amistosos;</a:t>
                      </a:r>
                      <a:endParaRPr lang="pt-BR" sz="1400" dirty="0">
                        <a:effectLst/>
                      </a:endParaRPr>
                    </a:p>
                    <a:p>
                      <a:pPr marL="285750" indent="-285750" algn="just">
                        <a:lnSpc>
                          <a:spcPct val="150000"/>
                        </a:lnSpc>
                        <a:spcAft>
                          <a:spcPts val="0"/>
                        </a:spcAft>
                        <a:buFontTx/>
                        <a:buChar char="-"/>
                      </a:pPr>
                      <a:r>
                        <a:rPr lang="pt-BR" sz="1400" dirty="0" smtClean="0">
                          <a:effectLst/>
                        </a:rPr>
                        <a:t>Participação</a:t>
                      </a:r>
                      <a:r>
                        <a:rPr lang="pt-BR" sz="1400" baseline="0" dirty="0" smtClean="0">
                          <a:effectLst/>
                        </a:rPr>
                        <a:t> na 10 copa São João de Futebol</a:t>
                      </a:r>
                      <a:r>
                        <a:rPr lang="pt-BR" sz="1400" dirty="0" smtClean="0">
                          <a:effectLst/>
                        </a:rPr>
                        <a:t>;</a:t>
                      </a:r>
                    </a:p>
                    <a:p>
                      <a:pPr marL="285750" indent="-285750" algn="just">
                        <a:lnSpc>
                          <a:spcPct val="150000"/>
                        </a:lnSpc>
                        <a:spcAft>
                          <a:spcPts val="0"/>
                        </a:spcAft>
                        <a:buFontTx/>
                        <a:buChar char="-"/>
                      </a:pPr>
                      <a:r>
                        <a:rPr lang="pt-BR" sz="1400" dirty="0" smtClean="0">
                          <a:effectLst/>
                          <a:latin typeface="Times New Roman"/>
                          <a:ea typeface="Times New Roman"/>
                        </a:rPr>
                        <a:t>Terceira</a:t>
                      </a:r>
                      <a:r>
                        <a:rPr lang="pt-BR" sz="1400" baseline="0" dirty="0" smtClean="0">
                          <a:effectLst/>
                          <a:latin typeface="Times New Roman"/>
                          <a:ea typeface="Times New Roman"/>
                        </a:rPr>
                        <a:t> semana de avaliações (coleta de dados);</a:t>
                      </a:r>
                    </a:p>
                    <a:p>
                      <a:pPr marL="285750" indent="-285750" algn="just">
                        <a:lnSpc>
                          <a:spcPct val="150000"/>
                        </a:lnSpc>
                        <a:spcAft>
                          <a:spcPts val="0"/>
                        </a:spcAft>
                        <a:buFontTx/>
                        <a:buChar char="-"/>
                      </a:pPr>
                      <a:r>
                        <a:rPr lang="pt-BR" sz="1400" baseline="0" dirty="0" smtClean="0">
                          <a:effectLst/>
                          <a:latin typeface="Times New Roman"/>
                          <a:ea typeface="Times New Roman"/>
                        </a:rPr>
                        <a:t>Palestra sobre nutrição esportiva fontes energéticas e reeducação alimentar;</a:t>
                      </a:r>
                    </a:p>
                    <a:p>
                      <a:pPr marL="285750" marR="0" indent="-285750" algn="just" defTabSz="914400" rtl="0" eaLnBrk="1" fontAlgn="auto" latinLnBrk="0" hangingPunct="1">
                        <a:lnSpc>
                          <a:spcPct val="150000"/>
                        </a:lnSpc>
                        <a:spcBef>
                          <a:spcPts val="0"/>
                        </a:spcBef>
                        <a:spcAft>
                          <a:spcPts val="0"/>
                        </a:spcAft>
                        <a:buClrTx/>
                        <a:buSzTx/>
                        <a:buFontTx/>
                        <a:buChar char="-"/>
                        <a:tabLst/>
                        <a:defRPr/>
                      </a:pPr>
                      <a:r>
                        <a:rPr lang="pt-BR" sz="1400" dirty="0" smtClean="0">
                          <a:effectLst/>
                        </a:rPr>
                        <a:t>2º</a:t>
                      </a:r>
                      <a:r>
                        <a:rPr lang="pt-BR" sz="1400" baseline="0" dirty="0" smtClean="0">
                          <a:effectLst/>
                        </a:rPr>
                        <a:t> </a:t>
                      </a:r>
                      <a:r>
                        <a:rPr lang="pt-BR" sz="1400" dirty="0" smtClean="0">
                          <a:effectLst/>
                        </a:rPr>
                        <a:t>Jantar</a:t>
                      </a:r>
                      <a:r>
                        <a:rPr lang="pt-BR" sz="1400" baseline="0" dirty="0" smtClean="0">
                          <a:effectLst/>
                        </a:rPr>
                        <a:t> Bingo “Amigos do Futebol de Base” sorteio da ação entre amigos</a:t>
                      </a:r>
                      <a:r>
                        <a:rPr lang="pt-BR" sz="1400" dirty="0" smtClean="0">
                          <a:effectLst/>
                        </a:rPr>
                        <a:t>; </a:t>
                      </a:r>
                    </a:p>
                  </a:txBody>
                  <a:tcPr marL="68580" marR="68580" marT="0" marB="0"/>
                </a:tc>
                <a:extLst>
                  <a:ext uri="{0D108BD9-81ED-4DB2-BD59-A6C34878D82A}">
                    <a16:rowId xmlns:a16="http://schemas.microsoft.com/office/drawing/2014/main" val="3554915864"/>
                  </a:ext>
                </a:extLst>
              </a:tr>
              <a:tr h="1918517">
                <a:tc>
                  <a:txBody>
                    <a:bodyPr/>
                    <a:lstStyle/>
                    <a:p>
                      <a:pPr algn="ctr">
                        <a:lnSpc>
                          <a:spcPct val="150000"/>
                        </a:lnSpc>
                        <a:spcAft>
                          <a:spcPts val="0"/>
                        </a:spcAft>
                      </a:pPr>
                      <a:r>
                        <a:rPr lang="pt-BR" sz="1400" dirty="0">
                          <a:effectLst/>
                        </a:rPr>
                        <a:t> </a:t>
                      </a:r>
                    </a:p>
                    <a:p>
                      <a:pPr algn="ctr">
                        <a:lnSpc>
                          <a:spcPct val="150000"/>
                        </a:lnSpc>
                        <a:spcAft>
                          <a:spcPts val="0"/>
                        </a:spcAft>
                      </a:pPr>
                      <a:r>
                        <a:rPr lang="pt-BR" sz="1400" dirty="0">
                          <a:effectLst/>
                        </a:rPr>
                        <a:t> </a:t>
                      </a:r>
                    </a:p>
                    <a:p>
                      <a:pPr algn="ctr">
                        <a:lnSpc>
                          <a:spcPct val="150000"/>
                        </a:lnSpc>
                        <a:spcAft>
                          <a:spcPts val="0"/>
                        </a:spcAft>
                      </a:pPr>
                      <a:r>
                        <a:rPr lang="pt-BR" sz="1400" baseline="0" dirty="0" smtClean="0">
                          <a:effectLst/>
                          <a:latin typeface="+mn-lt"/>
                          <a:ea typeface="+mn-ea"/>
                        </a:rPr>
                        <a:t>Maio 2020</a:t>
                      </a:r>
                      <a:endParaRPr lang="pt-BR" sz="1400" dirty="0">
                        <a:effectLst/>
                        <a:latin typeface="Times New Roman"/>
                        <a:ea typeface="Times New Roman"/>
                      </a:endParaRPr>
                    </a:p>
                  </a:txBody>
                  <a:tcPr marL="68580" marR="68580" marT="0" marB="0"/>
                </a:tc>
                <a:tc>
                  <a:txBody>
                    <a:bodyPr/>
                    <a:lstStyle/>
                    <a:p>
                      <a:pPr marL="285750" indent="-285750" algn="just">
                        <a:lnSpc>
                          <a:spcPct val="150000"/>
                        </a:lnSpc>
                        <a:spcAft>
                          <a:spcPts val="0"/>
                        </a:spcAft>
                        <a:buFontTx/>
                        <a:buChar char="-"/>
                      </a:pPr>
                      <a:r>
                        <a:rPr lang="pt-BR" sz="1400" dirty="0" smtClean="0">
                          <a:effectLst/>
                        </a:rPr>
                        <a:t>Sediar</a:t>
                      </a:r>
                      <a:r>
                        <a:rPr lang="pt-BR" sz="1400" baseline="0" dirty="0" smtClean="0">
                          <a:effectLst/>
                        </a:rPr>
                        <a:t> a primeira Copa </a:t>
                      </a:r>
                      <a:r>
                        <a:rPr lang="pt-BR" sz="1400" baseline="0" dirty="0" err="1" smtClean="0">
                          <a:effectLst/>
                        </a:rPr>
                        <a:t>Unopar</a:t>
                      </a:r>
                      <a:r>
                        <a:rPr lang="pt-BR" sz="1400" baseline="0" dirty="0" smtClean="0">
                          <a:effectLst/>
                        </a:rPr>
                        <a:t> Três Passos de Futebol Feminino sub 16;</a:t>
                      </a:r>
                    </a:p>
                    <a:p>
                      <a:pPr marL="285750" indent="-285750" algn="just">
                        <a:lnSpc>
                          <a:spcPct val="150000"/>
                        </a:lnSpc>
                        <a:spcAft>
                          <a:spcPts val="0"/>
                        </a:spcAft>
                        <a:buFontTx/>
                        <a:buChar char="-"/>
                      </a:pPr>
                      <a:r>
                        <a:rPr lang="pt-BR" sz="1400" dirty="0" smtClean="0">
                          <a:effectLst/>
                        </a:rPr>
                        <a:t>Início do campeonato Estadual NOLIGAFI</a:t>
                      </a:r>
                      <a:r>
                        <a:rPr lang="pt-BR" sz="1400" baseline="0" dirty="0" smtClean="0">
                          <a:effectLst/>
                        </a:rPr>
                        <a:t>  categorias sub 11 e sub 13</a:t>
                      </a:r>
                      <a:r>
                        <a:rPr lang="pt-BR" sz="1400" dirty="0" smtClean="0">
                          <a:effectLst/>
                        </a:rPr>
                        <a:t>;</a:t>
                      </a:r>
                    </a:p>
                    <a:p>
                      <a:pPr marL="285750" indent="-285750" algn="just">
                        <a:lnSpc>
                          <a:spcPct val="150000"/>
                        </a:lnSpc>
                        <a:spcAft>
                          <a:spcPts val="0"/>
                        </a:spcAft>
                        <a:buFontTx/>
                        <a:buChar char="-"/>
                      </a:pPr>
                      <a:r>
                        <a:rPr lang="pt-BR" sz="1400" baseline="0" dirty="0" smtClean="0">
                          <a:effectLst/>
                        </a:rPr>
                        <a:t>Amistosos categoria sub 15 Masculino e grupo de transição;</a:t>
                      </a:r>
                    </a:p>
                    <a:p>
                      <a:pPr marL="285750" indent="-285750" algn="just">
                        <a:lnSpc>
                          <a:spcPct val="150000"/>
                        </a:lnSpc>
                        <a:spcAft>
                          <a:spcPts val="0"/>
                        </a:spcAft>
                        <a:buFontTx/>
                        <a:buChar char="-"/>
                      </a:pPr>
                      <a:r>
                        <a:rPr lang="pt-BR" sz="1400" baseline="0" dirty="0" smtClean="0">
                          <a:effectLst/>
                        </a:rPr>
                        <a:t>Quarta semana de avaliação (coleta de dados);</a:t>
                      </a:r>
                    </a:p>
                    <a:p>
                      <a:pPr marL="285750" indent="-285750" algn="just">
                        <a:lnSpc>
                          <a:spcPct val="150000"/>
                        </a:lnSpc>
                        <a:spcAft>
                          <a:spcPts val="0"/>
                        </a:spcAft>
                        <a:buFontTx/>
                        <a:buChar char="-"/>
                      </a:pPr>
                      <a:r>
                        <a:rPr lang="pt-BR" sz="1400" dirty="0" smtClean="0">
                          <a:effectLst/>
                        </a:rPr>
                        <a:t>Início</a:t>
                      </a:r>
                      <a:r>
                        <a:rPr lang="pt-BR" sz="1400" baseline="0" dirty="0" smtClean="0">
                          <a:effectLst/>
                        </a:rPr>
                        <a:t> campeonato Estadual sub 15;</a:t>
                      </a:r>
                    </a:p>
                    <a:p>
                      <a:pPr marL="285750" indent="-285750" algn="just">
                        <a:lnSpc>
                          <a:spcPct val="150000"/>
                        </a:lnSpc>
                        <a:spcAft>
                          <a:spcPts val="0"/>
                        </a:spcAft>
                        <a:buFontTx/>
                        <a:buChar char="-"/>
                      </a:pPr>
                      <a:r>
                        <a:rPr lang="pt-BR" sz="1400" baseline="0" dirty="0" smtClean="0">
                          <a:effectLst/>
                        </a:rPr>
                        <a:t>Palestra os desafios da carreira superação e histórias de vencedores  dentro e fora de campo</a:t>
                      </a:r>
                      <a:endParaRPr lang="pt-BR" sz="1400" dirty="0">
                        <a:effectLst/>
                      </a:endParaRPr>
                    </a:p>
                  </a:txBody>
                  <a:tcPr marL="68580" marR="68580" marT="0" marB="0"/>
                </a:tc>
                <a:extLst>
                  <a:ext uri="{0D108BD9-81ED-4DB2-BD59-A6C34878D82A}">
                    <a16:rowId xmlns:a16="http://schemas.microsoft.com/office/drawing/2014/main" val="2581665721"/>
                  </a:ext>
                </a:extLst>
              </a:tr>
              <a:tr h="1145558">
                <a:tc>
                  <a:txBody>
                    <a:bodyPr/>
                    <a:lstStyle/>
                    <a:p>
                      <a:pPr algn="ctr">
                        <a:lnSpc>
                          <a:spcPct val="150000"/>
                        </a:lnSpc>
                        <a:spcAft>
                          <a:spcPts val="0"/>
                        </a:spcAft>
                      </a:pPr>
                      <a:r>
                        <a:rPr lang="pt-BR" sz="1400" dirty="0">
                          <a:effectLst/>
                        </a:rPr>
                        <a:t> </a:t>
                      </a:r>
                    </a:p>
                    <a:p>
                      <a:pPr algn="ctr">
                        <a:lnSpc>
                          <a:spcPct val="150000"/>
                        </a:lnSpc>
                        <a:spcAft>
                          <a:spcPts val="0"/>
                        </a:spcAft>
                      </a:pPr>
                      <a:r>
                        <a:rPr lang="pt-BR" sz="1400" baseline="0" dirty="0" smtClean="0">
                          <a:effectLst/>
                        </a:rPr>
                        <a:t>Junho 2020</a:t>
                      </a:r>
                      <a:r>
                        <a:rPr lang="pt-BR" sz="1400" dirty="0">
                          <a:effectLst/>
                        </a:rPr>
                        <a:t> </a:t>
                      </a:r>
                      <a:endParaRPr lang="pt-BR" sz="1400" dirty="0">
                        <a:effectLst/>
                        <a:latin typeface="Times New Roman"/>
                        <a:ea typeface="Times New Roman"/>
                      </a:endParaRPr>
                    </a:p>
                  </a:txBody>
                  <a:tcPr marL="68580" marR="68580" marT="0" marB="0"/>
                </a:tc>
                <a:tc>
                  <a:txBody>
                    <a:bodyPr/>
                    <a:lstStyle/>
                    <a:p>
                      <a:pPr marL="285750" indent="-285750" algn="just">
                        <a:lnSpc>
                          <a:spcPct val="150000"/>
                        </a:lnSpc>
                        <a:spcAft>
                          <a:spcPts val="0"/>
                        </a:spcAft>
                        <a:buFontTx/>
                        <a:buChar char="-"/>
                      </a:pPr>
                      <a:r>
                        <a:rPr lang="pt-BR" sz="1400" dirty="0" smtClean="0">
                          <a:effectLst/>
                        </a:rPr>
                        <a:t>Jogos</a:t>
                      </a:r>
                      <a:r>
                        <a:rPr lang="pt-BR" sz="1400" baseline="0" dirty="0" smtClean="0">
                          <a:effectLst/>
                        </a:rPr>
                        <a:t> dos campeonatos estaduais em disputa</a:t>
                      </a:r>
                      <a:r>
                        <a:rPr lang="pt-BR" sz="1400" dirty="0" smtClean="0">
                          <a:effectLst/>
                        </a:rPr>
                        <a:t>;</a:t>
                      </a:r>
                    </a:p>
                    <a:p>
                      <a:pPr marL="285750" indent="-285750" algn="just">
                        <a:lnSpc>
                          <a:spcPct val="150000"/>
                        </a:lnSpc>
                        <a:spcAft>
                          <a:spcPts val="0"/>
                        </a:spcAft>
                        <a:buFontTx/>
                        <a:buChar char="-"/>
                      </a:pPr>
                      <a:r>
                        <a:rPr lang="pt-BR" sz="1400" baseline="0" dirty="0" smtClean="0">
                          <a:effectLst/>
                          <a:latin typeface="Times New Roman"/>
                          <a:ea typeface="Times New Roman"/>
                        </a:rPr>
                        <a:t>Quinta semana de avaliação (coleta de dados);</a:t>
                      </a:r>
                    </a:p>
                    <a:p>
                      <a:pPr marL="285750" indent="-285750" algn="just">
                        <a:lnSpc>
                          <a:spcPct val="150000"/>
                        </a:lnSpc>
                        <a:spcAft>
                          <a:spcPts val="0"/>
                        </a:spcAft>
                        <a:buFontTx/>
                        <a:buChar char="-"/>
                      </a:pPr>
                      <a:r>
                        <a:rPr lang="pt-BR" sz="1400" baseline="0" dirty="0" smtClean="0">
                          <a:effectLst/>
                          <a:latin typeface="Times New Roman"/>
                          <a:ea typeface="Times New Roman"/>
                        </a:rPr>
                        <a:t>Palestra “para quem você Joga?”  “O que o Futebol significa em sua Vida?”</a:t>
                      </a:r>
                      <a:endParaRPr lang="pt-BR" sz="1400" dirty="0">
                        <a:effectLst/>
                        <a:latin typeface="Times New Roman"/>
                        <a:ea typeface="Times New Roman"/>
                      </a:endParaRPr>
                    </a:p>
                  </a:txBody>
                  <a:tcPr marL="68580" marR="68580" marT="0" marB="0"/>
                </a:tc>
                <a:extLst>
                  <a:ext uri="{0D108BD9-81ED-4DB2-BD59-A6C34878D82A}">
                    <a16:rowId xmlns:a16="http://schemas.microsoft.com/office/drawing/2014/main" val="3439875604"/>
                  </a:ext>
                </a:extLst>
              </a:tr>
            </a:tbl>
          </a:graphicData>
        </a:graphic>
      </p:graphicFrame>
    </p:spTree>
    <p:extLst>
      <p:ext uri="{BB962C8B-B14F-4D97-AF65-F5344CB8AC3E}">
        <p14:creationId xmlns:p14="http://schemas.microsoft.com/office/powerpoint/2010/main" val="3220339377"/>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005626" y="3031052"/>
            <a:ext cx="10515600" cy="1325563"/>
          </a:xfrm>
        </p:spPr>
        <p:txBody>
          <a:bodyPr/>
          <a:lstStyle/>
          <a:p>
            <a:pPr algn="ctr"/>
            <a:r>
              <a:rPr lang="pt-BR" dirty="0" smtClean="0"/>
              <a:t>CRONOGRAMA DE JULHO A DEZEMBRO SERÁ ELABORADO NO MÊS DE MAIO</a:t>
            </a:r>
            <a:endParaRPr lang="pt-BR" dirty="0"/>
          </a:p>
        </p:txBody>
      </p:sp>
    </p:spTree>
    <p:extLst>
      <p:ext uri="{BB962C8B-B14F-4D97-AF65-F5344CB8AC3E}">
        <p14:creationId xmlns:p14="http://schemas.microsoft.com/office/powerpoint/2010/main" val="3233166461"/>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ângulo 2"/>
          <p:cNvSpPr/>
          <p:nvPr/>
        </p:nvSpPr>
        <p:spPr>
          <a:xfrm>
            <a:off x="401782" y="0"/>
            <a:ext cx="11457710" cy="6822380"/>
          </a:xfrm>
          <a:prstGeom prst="rect">
            <a:avLst/>
          </a:prstGeom>
        </p:spPr>
        <p:txBody>
          <a:bodyPr wrap="square">
            <a:spAutoFit/>
          </a:bodyPr>
          <a:lstStyle/>
          <a:p>
            <a:pPr>
              <a:lnSpc>
                <a:spcPct val="200000"/>
              </a:lnSpc>
              <a:spcAft>
                <a:spcPts val="800"/>
              </a:spcAft>
            </a:pPr>
            <a:r>
              <a:rPr lang="pt-BR" sz="3200" b="1" dirty="0" smtClean="0">
                <a:solidFill>
                  <a:srgbClr val="000000"/>
                </a:solidFill>
                <a:latin typeface="Arial" panose="020B0604020202020204" pitchFamily="34" charset="0"/>
                <a:ea typeface="Times New Roman" panose="02020603050405020304" pitchFamily="18" charset="0"/>
                <a:cs typeface="Arial" panose="020B0604020202020204" pitchFamily="34" charset="0"/>
              </a:rPr>
              <a:t>EXPECTATIVA </a:t>
            </a:r>
            <a:r>
              <a:rPr lang="pt-BR" sz="3200" b="1" dirty="0">
                <a:solidFill>
                  <a:srgbClr val="000000"/>
                </a:solidFill>
                <a:latin typeface="Arial" panose="020B0604020202020204" pitchFamily="34" charset="0"/>
                <a:ea typeface="Times New Roman" panose="02020603050405020304" pitchFamily="18" charset="0"/>
                <a:cs typeface="Arial" panose="020B0604020202020204" pitchFamily="34" charset="0"/>
              </a:rPr>
              <a:t>DE ALCANCE </a:t>
            </a:r>
            <a:r>
              <a:rPr lang="pt-BR" sz="3200" b="1">
                <a:solidFill>
                  <a:srgbClr val="000000"/>
                </a:solidFill>
                <a:latin typeface="Arial" panose="020B0604020202020204" pitchFamily="34" charset="0"/>
                <a:ea typeface="Times New Roman" panose="02020603050405020304" pitchFamily="18" charset="0"/>
                <a:cs typeface="Arial" panose="020B0604020202020204" pitchFamily="34" charset="0"/>
              </a:rPr>
              <a:t>DO </a:t>
            </a:r>
            <a:r>
              <a:rPr lang="pt-BR" sz="3200" b="1" smtClean="0">
                <a:solidFill>
                  <a:srgbClr val="000000"/>
                </a:solidFill>
                <a:latin typeface="Arial" panose="020B0604020202020204" pitchFamily="34" charset="0"/>
                <a:ea typeface="Times New Roman" panose="02020603050405020304" pitchFamily="18" charset="0"/>
                <a:cs typeface="Arial" panose="020B0604020202020204" pitchFamily="34" charset="0"/>
              </a:rPr>
              <a:t>PROGRAMA </a:t>
            </a:r>
            <a:r>
              <a:rPr lang="pt-BR" sz="3200" b="1" dirty="0">
                <a:solidFill>
                  <a:srgbClr val="000000"/>
                </a:solidFill>
                <a:latin typeface="Arial" panose="020B0604020202020204" pitchFamily="34" charset="0"/>
                <a:ea typeface="Times New Roman" panose="02020603050405020304" pitchFamily="18" charset="0"/>
                <a:cs typeface="Arial" panose="020B0604020202020204" pitchFamily="34" charset="0"/>
              </a:rPr>
              <a:t>EM 2020:</a:t>
            </a:r>
            <a:endParaRPr lang="pt-BR" sz="3200" dirty="0" smtClean="0">
              <a:effectLst/>
              <a:latin typeface="Arial" panose="020B0604020202020204" pitchFamily="34" charset="0"/>
              <a:ea typeface="Calibri" panose="020F0502020204030204" pitchFamily="34" charset="0"/>
              <a:cs typeface="Arial" panose="020B0604020202020204" pitchFamily="34" charset="0"/>
            </a:endParaRPr>
          </a:p>
          <a:p>
            <a:pPr marL="342900" lvl="0" indent="-342900">
              <a:lnSpc>
                <a:spcPct val="200000"/>
              </a:lnSpc>
              <a:spcAft>
                <a:spcPts val="0"/>
              </a:spcAft>
              <a:buFont typeface="Symbol" panose="05050102010706020507" pitchFamily="18" charset="2"/>
              <a:buChar char=""/>
            </a:pPr>
            <a:r>
              <a:rPr lang="pt-BR" sz="2000" dirty="0">
                <a:solidFill>
                  <a:srgbClr val="000000"/>
                </a:solidFill>
                <a:latin typeface="Arial" panose="020B0604020202020204" pitchFamily="34" charset="0"/>
                <a:ea typeface="Times New Roman" panose="02020603050405020304" pitchFamily="18" charset="0"/>
                <a:cs typeface="Arial" panose="020B0604020202020204" pitchFamily="34" charset="0"/>
              </a:rPr>
              <a:t>3 MODALIDADES ESPORTIVAS;</a:t>
            </a:r>
            <a:endParaRPr lang="pt-BR" sz="2000" dirty="0" smtClean="0">
              <a:effectLst/>
              <a:latin typeface="Arial" panose="020B0604020202020204" pitchFamily="34" charset="0"/>
              <a:ea typeface="Calibri" panose="020F0502020204030204" pitchFamily="34" charset="0"/>
              <a:cs typeface="Arial" panose="020B0604020202020204" pitchFamily="34" charset="0"/>
            </a:endParaRPr>
          </a:p>
          <a:p>
            <a:pPr marL="342900" lvl="0" indent="-342900">
              <a:lnSpc>
                <a:spcPct val="200000"/>
              </a:lnSpc>
              <a:spcAft>
                <a:spcPts val="0"/>
              </a:spcAft>
              <a:buFont typeface="Symbol" panose="05050102010706020507" pitchFamily="18" charset="2"/>
              <a:buChar char=""/>
            </a:pPr>
            <a:r>
              <a:rPr lang="pt-BR" sz="2000" dirty="0">
                <a:solidFill>
                  <a:srgbClr val="000000"/>
                </a:solidFill>
                <a:latin typeface="Arial" panose="020B0604020202020204" pitchFamily="34" charset="0"/>
                <a:ea typeface="Times New Roman" panose="02020603050405020304" pitchFamily="18" charset="0"/>
                <a:cs typeface="Arial" panose="020B0604020202020204" pitchFamily="34" charset="0"/>
              </a:rPr>
              <a:t>350 CRIANÇAS E ADOLESCENTES ATINGIDOS;</a:t>
            </a:r>
            <a:endParaRPr lang="pt-BR" sz="2000" dirty="0" smtClean="0">
              <a:effectLst/>
              <a:latin typeface="Arial" panose="020B0604020202020204" pitchFamily="34" charset="0"/>
              <a:ea typeface="Calibri" panose="020F0502020204030204" pitchFamily="34" charset="0"/>
              <a:cs typeface="Arial" panose="020B0604020202020204" pitchFamily="34" charset="0"/>
            </a:endParaRPr>
          </a:p>
          <a:p>
            <a:pPr marL="342900" lvl="0" indent="-342900">
              <a:lnSpc>
                <a:spcPct val="200000"/>
              </a:lnSpc>
              <a:spcAft>
                <a:spcPts val="0"/>
              </a:spcAft>
              <a:buFont typeface="Symbol" panose="05050102010706020507" pitchFamily="18" charset="2"/>
              <a:buChar char=""/>
            </a:pPr>
            <a:r>
              <a:rPr lang="pt-BR" sz="2000" dirty="0">
                <a:latin typeface="Arial" panose="020B0604020202020204" pitchFamily="34" charset="0"/>
                <a:ea typeface="Calibri" panose="020F0502020204030204" pitchFamily="34" charset="0"/>
                <a:cs typeface="Arial" panose="020B0604020202020204" pitchFamily="34" charset="0"/>
              </a:rPr>
              <a:t>GERAÇÃO DE 8 EMPREGOS DIRETOS;</a:t>
            </a:r>
            <a:endParaRPr lang="pt-BR" sz="2000" dirty="0" smtClean="0">
              <a:effectLst/>
              <a:latin typeface="Arial" panose="020B0604020202020204" pitchFamily="34" charset="0"/>
              <a:ea typeface="Calibri" panose="020F0502020204030204" pitchFamily="34" charset="0"/>
              <a:cs typeface="Arial" panose="020B0604020202020204" pitchFamily="34" charset="0"/>
            </a:endParaRPr>
          </a:p>
          <a:p>
            <a:pPr marL="342900" lvl="0" indent="-342900">
              <a:lnSpc>
                <a:spcPct val="200000"/>
              </a:lnSpc>
              <a:spcAft>
                <a:spcPts val="0"/>
              </a:spcAft>
              <a:buFont typeface="Symbol" panose="05050102010706020507" pitchFamily="18" charset="2"/>
              <a:buChar char=""/>
            </a:pPr>
            <a:r>
              <a:rPr lang="pt-BR" sz="2000" dirty="0">
                <a:latin typeface="Arial" panose="020B0604020202020204" pitchFamily="34" charset="0"/>
                <a:ea typeface="Calibri" panose="020F0502020204030204" pitchFamily="34" charset="0"/>
                <a:cs typeface="Arial" panose="020B0604020202020204" pitchFamily="34" charset="0"/>
              </a:rPr>
              <a:t>INCREMENTO NAS VENDAS DO COMÉRCIO LOCAL E DEMAIS EMPREGOS INDIRETOS;</a:t>
            </a:r>
            <a:endParaRPr lang="pt-BR" sz="2000" dirty="0" smtClean="0">
              <a:effectLst/>
              <a:latin typeface="Arial" panose="020B0604020202020204" pitchFamily="34" charset="0"/>
              <a:ea typeface="Calibri" panose="020F0502020204030204" pitchFamily="34" charset="0"/>
              <a:cs typeface="Arial" panose="020B0604020202020204" pitchFamily="34" charset="0"/>
            </a:endParaRPr>
          </a:p>
          <a:p>
            <a:pPr marL="342900" lvl="0" indent="-342900">
              <a:lnSpc>
                <a:spcPct val="200000"/>
              </a:lnSpc>
              <a:spcAft>
                <a:spcPts val="800"/>
              </a:spcAft>
              <a:buFont typeface="Symbol" panose="05050102010706020507" pitchFamily="18" charset="2"/>
              <a:buChar char=""/>
            </a:pPr>
            <a:r>
              <a:rPr lang="pt-BR" sz="2000" dirty="0">
                <a:latin typeface="Arial" panose="020B0604020202020204" pitchFamily="34" charset="0"/>
                <a:ea typeface="Calibri" panose="020F0502020204030204" pitchFamily="34" charset="0"/>
                <a:cs typeface="Arial" panose="020B0604020202020204" pitchFamily="34" charset="0"/>
              </a:rPr>
              <a:t>RECONHECIMENTO DO PROJETO COMO REFERÊNCIA NO ESPORTE A NÍVEL REGIONAL, COLOCANDO TRÊS PASSOS EM EVIDÊNCIA. </a:t>
            </a:r>
            <a:endParaRPr lang="pt-BR" sz="2000" dirty="0" smtClean="0">
              <a:latin typeface="Arial" panose="020B0604020202020204" pitchFamily="34" charset="0"/>
              <a:ea typeface="Calibri" panose="020F0502020204030204" pitchFamily="34" charset="0"/>
              <a:cs typeface="Arial" panose="020B0604020202020204" pitchFamily="34" charset="0"/>
            </a:endParaRPr>
          </a:p>
          <a:p>
            <a:pPr lvl="0">
              <a:lnSpc>
                <a:spcPct val="200000"/>
              </a:lnSpc>
              <a:spcAft>
                <a:spcPts val="800"/>
              </a:spcAft>
            </a:pPr>
            <a:r>
              <a:rPr lang="pt-BR" sz="2000" dirty="0" smtClean="0">
                <a:effectLst/>
                <a:latin typeface="Arial" panose="020B0604020202020204" pitchFamily="34" charset="0"/>
                <a:ea typeface="Calibri" panose="020F0502020204030204" pitchFamily="34" charset="0"/>
                <a:cs typeface="Arial" panose="020B0604020202020204" pitchFamily="34" charset="0"/>
              </a:rPr>
              <a:t>OBS: A partir de 2021 o Programa PELC </a:t>
            </a:r>
            <a:r>
              <a:rPr lang="pt-BR" sz="2000" dirty="0" err="1" smtClean="0">
                <a:effectLst/>
                <a:latin typeface="Arial" panose="020B0604020202020204" pitchFamily="34" charset="0"/>
                <a:ea typeface="Calibri" panose="020F0502020204030204" pitchFamily="34" charset="0"/>
                <a:cs typeface="Arial" panose="020B0604020202020204" pitchFamily="34" charset="0"/>
              </a:rPr>
              <a:t>Unopar</a:t>
            </a:r>
            <a:r>
              <a:rPr lang="pt-BR" sz="2000" dirty="0" smtClean="0">
                <a:effectLst/>
                <a:latin typeface="Arial" panose="020B0604020202020204" pitchFamily="34" charset="0"/>
                <a:ea typeface="Calibri" panose="020F0502020204030204" pitchFamily="34" charset="0"/>
                <a:cs typeface="Arial" panose="020B0604020202020204" pitchFamily="34" charset="0"/>
              </a:rPr>
              <a:t> irá incorporar uma nova modalidade a cada ano e a expectativa é que em 2025 o Programa esteja funcionando em sua plenitude conforme concepção original.</a:t>
            </a:r>
            <a:endParaRPr lang="pt-BR" sz="2000" dirty="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4214812080"/>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799564" y="2116652"/>
            <a:ext cx="10515600" cy="1325563"/>
          </a:xfrm>
        </p:spPr>
        <p:txBody>
          <a:bodyPr>
            <a:normAutofit fontScale="90000"/>
          </a:bodyPr>
          <a:lstStyle/>
          <a:p>
            <a:r>
              <a:rPr lang="pt-BR" dirty="0" smtClean="0"/>
              <a:t>Contatos:</a:t>
            </a:r>
            <a:br>
              <a:rPr lang="pt-BR" dirty="0" smtClean="0"/>
            </a:br>
            <a:r>
              <a:rPr lang="pt-BR" dirty="0" smtClean="0"/>
              <a:t/>
            </a:r>
            <a:br>
              <a:rPr lang="pt-BR" dirty="0" smtClean="0"/>
            </a:br>
            <a:r>
              <a:rPr lang="pt-BR" dirty="0" smtClean="0">
                <a:hlinkClick r:id="rId2"/>
              </a:rPr>
              <a:t>professorfabianotp@gmail.com</a:t>
            </a:r>
            <a:r>
              <a:rPr lang="pt-BR" dirty="0" smtClean="0"/>
              <a:t/>
            </a:r>
            <a:br>
              <a:rPr lang="pt-BR" dirty="0" smtClean="0"/>
            </a:br>
            <a:r>
              <a:rPr lang="pt-BR" dirty="0"/>
              <a:t/>
            </a:r>
            <a:br>
              <a:rPr lang="pt-BR" dirty="0"/>
            </a:br>
            <a:r>
              <a:rPr lang="pt-BR" dirty="0" smtClean="0"/>
              <a:t>Telefone e </a:t>
            </a:r>
            <a:r>
              <a:rPr lang="pt-BR" dirty="0" err="1" smtClean="0"/>
              <a:t>Whatsapp</a:t>
            </a:r>
            <a:r>
              <a:rPr lang="pt-BR" dirty="0" smtClean="0"/>
              <a:t>: 55 984771047</a:t>
            </a:r>
            <a:endParaRPr lang="pt-BR" dirty="0"/>
          </a:p>
        </p:txBody>
      </p:sp>
    </p:spTree>
    <p:extLst>
      <p:ext uri="{BB962C8B-B14F-4D97-AF65-F5344CB8AC3E}">
        <p14:creationId xmlns:p14="http://schemas.microsoft.com/office/powerpoint/2010/main" val="44755552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descr="http://www.unoparead.com.br/sites/responsabilidadesocial/imagens/provida2.jpg"/>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1928794" cy="1857364"/>
          </a:xfrm>
          <a:prstGeom prst="rect">
            <a:avLst/>
          </a:prstGeom>
          <a:noFill/>
          <a:ln>
            <a:noFill/>
          </a:ln>
        </p:spPr>
      </p:pic>
      <p:pic>
        <p:nvPicPr>
          <p:cNvPr id="18434" name="Picture 2" descr="Resultado de imagem para atividade física para grupos dirigidos"/>
          <p:cNvPicPr>
            <a:picLocks noChangeAspect="1" noChangeArrowheads="1"/>
          </p:cNvPicPr>
          <p:nvPr/>
        </p:nvPicPr>
        <p:blipFill>
          <a:blip r:embed="rId3"/>
          <a:srcRect/>
          <a:stretch>
            <a:fillRect/>
          </a:stretch>
        </p:blipFill>
        <p:spPr bwMode="auto">
          <a:xfrm>
            <a:off x="1524000" y="1714488"/>
            <a:ext cx="1928794" cy="1714512"/>
          </a:xfrm>
          <a:prstGeom prst="rect">
            <a:avLst/>
          </a:prstGeom>
          <a:noFill/>
        </p:spPr>
      </p:pic>
      <p:pic>
        <p:nvPicPr>
          <p:cNvPr id="18436" name="Picture 4" descr="Resultado de imagem para atividade física para grupos dirigidos hipertensos"/>
          <p:cNvPicPr>
            <a:picLocks noChangeAspect="1" noChangeArrowheads="1"/>
          </p:cNvPicPr>
          <p:nvPr/>
        </p:nvPicPr>
        <p:blipFill>
          <a:blip r:embed="rId4"/>
          <a:srcRect/>
          <a:stretch>
            <a:fillRect/>
          </a:stretch>
        </p:blipFill>
        <p:spPr bwMode="auto">
          <a:xfrm>
            <a:off x="1524001" y="3429000"/>
            <a:ext cx="1928793" cy="1600200"/>
          </a:xfrm>
          <a:prstGeom prst="rect">
            <a:avLst/>
          </a:prstGeom>
          <a:noFill/>
        </p:spPr>
      </p:pic>
      <p:pic>
        <p:nvPicPr>
          <p:cNvPr id="18438" name="Picture 6" descr="Resultado de imagem para atividade física para grupos dirigidos senhoras hipertensas"/>
          <p:cNvPicPr>
            <a:picLocks noChangeAspect="1" noChangeArrowheads="1"/>
          </p:cNvPicPr>
          <p:nvPr/>
        </p:nvPicPr>
        <p:blipFill>
          <a:blip r:embed="rId5"/>
          <a:srcRect/>
          <a:stretch>
            <a:fillRect/>
          </a:stretch>
        </p:blipFill>
        <p:spPr bwMode="auto">
          <a:xfrm>
            <a:off x="1524000" y="5000636"/>
            <a:ext cx="1928794" cy="1857364"/>
          </a:xfrm>
          <a:prstGeom prst="rect">
            <a:avLst/>
          </a:prstGeom>
          <a:noFill/>
        </p:spPr>
      </p:pic>
      <p:sp>
        <p:nvSpPr>
          <p:cNvPr id="6" name="Retângulo 5"/>
          <p:cNvSpPr/>
          <p:nvPr/>
        </p:nvSpPr>
        <p:spPr>
          <a:xfrm>
            <a:off x="3809984" y="285728"/>
            <a:ext cx="6572280" cy="6324808"/>
          </a:xfrm>
          <a:prstGeom prst="rect">
            <a:avLst/>
          </a:prstGeom>
        </p:spPr>
        <p:txBody>
          <a:bodyPr wrap="square">
            <a:spAutoFit/>
          </a:bodyPr>
          <a:lstStyle/>
          <a:p>
            <a:pPr algn="ctr"/>
            <a:r>
              <a:rPr lang="pt-BR" b="1" dirty="0">
                <a:latin typeface="Arial" pitchFamily="34" charset="0"/>
                <a:cs typeface="Arial" pitchFamily="34" charset="0"/>
              </a:rPr>
              <a:t>PROJETO VIDA ATIVA:</a:t>
            </a:r>
          </a:p>
          <a:p>
            <a:pPr algn="ctr"/>
            <a:endParaRPr lang="pt-BR" dirty="0">
              <a:latin typeface="Arial" pitchFamily="34" charset="0"/>
              <a:cs typeface="Arial" pitchFamily="34" charset="0"/>
            </a:endParaRPr>
          </a:p>
          <a:p>
            <a:pPr algn="just">
              <a:lnSpc>
                <a:spcPct val="150000"/>
              </a:lnSpc>
            </a:pPr>
            <a:r>
              <a:rPr lang="pt-BR" dirty="0">
                <a:latin typeface="Arial" pitchFamily="34" charset="0"/>
                <a:cs typeface="Arial" pitchFamily="34" charset="0"/>
              </a:rPr>
              <a:t>	Com o objetivo de oferecer atividades físicas regulares para públicos dirigidos em especial população expostas a doenças crônico degenerativas (diabetes, hipertensão, obesidade, osteoporose e depressão) o projeto pretende através da atividade física proporcionar:</a:t>
            </a:r>
          </a:p>
          <a:p>
            <a:pPr algn="just"/>
            <a:endParaRPr lang="pt-BR" dirty="0">
              <a:latin typeface="Arial" pitchFamily="34" charset="0"/>
              <a:cs typeface="Arial" pitchFamily="34" charset="0"/>
            </a:endParaRPr>
          </a:p>
          <a:p>
            <a:pPr algn="just">
              <a:lnSpc>
                <a:spcPct val="200000"/>
              </a:lnSpc>
              <a:buFont typeface="Arial" pitchFamily="34" charset="0"/>
              <a:buChar char="•"/>
            </a:pPr>
            <a:r>
              <a:rPr lang="pt-BR" dirty="0">
                <a:latin typeface="Arial" pitchFamily="34" charset="0"/>
                <a:cs typeface="Arial" pitchFamily="34" charset="0"/>
              </a:rPr>
              <a:t> Autonomia e bem estar;</a:t>
            </a:r>
          </a:p>
          <a:p>
            <a:pPr algn="just">
              <a:lnSpc>
                <a:spcPct val="200000"/>
              </a:lnSpc>
              <a:buFont typeface="Arial" pitchFamily="34" charset="0"/>
              <a:buChar char="•"/>
            </a:pPr>
            <a:r>
              <a:rPr lang="pt-BR" dirty="0">
                <a:latin typeface="Arial" pitchFamily="34" charset="0"/>
                <a:cs typeface="Arial" pitchFamily="34" charset="0"/>
              </a:rPr>
              <a:t> Aumento da massa muscular e óssea;</a:t>
            </a:r>
          </a:p>
          <a:p>
            <a:pPr algn="just">
              <a:lnSpc>
                <a:spcPct val="200000"/>
              </a:lnSpc>
              <a:buFont typeface="Arial" pitchFamily="34" charset="0"/>
              <a:buChar char="•"/>
            </a:pPr>
            <a:r>
              <a:rPr lang="pt-BR" dirty="0">
                <a:latin typeface="Arial" pitchFamily="34" charset="0"/>
                <a:cs typeface="Arial" pitchFamily="34" charset="0"/>
              </a:rPr>
              <a:t> Redução de medidas;</a:t>
            </a:r>
          </a:p>
          <a:p>
            <a:pPr algn="just">
              <a:lnSpc>
                <a:spcPct val="200000"/>
              </a:lnSpc>
              <a:buFont typeface="Arial" pitchFamily="34" charset="0"/>
              <a:buChar char="•"/>
            </a:pPr>
            <a:r>
              <a:rPr lang="pt-BR" dirty="0">
                <a:latin typeface="Arial" pitchFamily="34" charset="0"/>
                <a:cs typeface="Arial" pitchFamily="34" charset="0"/>
              </a:rPr>
              <a:t> Estimulo ao Metabolismo;</a:t>
            </a:r>
          </a:p>
          <a:p>
            <a:pPr algn="just">
              <a:lnSpc>
                <a:spcPct val="200000"/>
              </a:lnSpc>
              <a:buFont typeface="Arial" pitchFamily="34" charset="0"/>
              <a:buChar char="•"/>
            </a:pPr>
            <a:r>
              <a:rPr lang="pt-BR" dirty="0">
                <a:latin typeface="Arial" pitchFamily="34" charset="0"/>
                <a:cs typeface="Arial" pitchFamily="34" charset="0"/>
              </a:rPr>
              <a:t>Bem estar físico e psicológico;</a:t>
            </a:r>
          </a:p>
          <a:p>
            <a:pPr algn="just">
              <a:lnSpc>
                <a:spcPct val="200000"/>
              </a:lnSpc>
              <a:buFont typeface="Arial" pitchFamily="34" charset="0"/>
              <a:buChar char="•"/>
            </a:pPr>
            <a:r>
              <a:rPr lang="pt-BR" dirty="0">
                <a:latin typeface="Arial" pitchFamily="34" charset="0"/>
                <a:cs typeface="Arial" pitchFamily="34" charset="0"/>
              </a:rPr>
              <a:t> Melhora das capacidades funcionais, entre outros.	</a:t>
            </a:r>
            <a:endParaRPr lang="pt-BR" dirty="0"/>
          </a:p>
        </p:txBody>
      </p:sp>
    </p:spTree>
    <p:extLst>
      <p:ext uri="{BB962C8B-B14F-4D97-AF65-F5344CB8AC3E}">
        <p14:creationId xmlns:p14="http://schemas.microsoft.com/office/powerpoint/2010/main" val="16210159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descr="Resultado de imagem para Voleibol Unopar"/>
          <p:cNvPicPr/>
          <p:nvPr/>
        </p:nvPicPr>
        <p:blipFill>
          <a:blip r:embed="rId2">
            <a:extLst>
              <a:ext uri="{28A0092B-C50C-407E-A947-70E740481C1C}">
                <a14:useLocalDpi xmlns:a14="http://schemas.microsoft.com/office/drawing/2010/main" val="0"/>
              </a:ext>
            </a:extLst>
          </a:blip>
          <a:srcRect/>
          <a:stretch>
            <a:fillRect/>
          </a:stretch>
        </p:blipFill>
        <p:spPr bwMode="auto">
          <a:xfrm>
            <a:off x="1524001" y="1"/>
            <a:ext cx="1857356" cy="1743075"/>
          </a:xfrm>
          <a:prstGeom prst="rect">
            <a:avLst/>
          </a:prstGeom>
          <a:noFill/>
          <a:ln>
            <a:noFill/>
          </a:ln>
        </p:spPr>
      </p:pic>
      <p:pic>
        <p:nvPicPr>
          <p:cNvPr id="3" name="Imagem 2" descr="http://www.unoparead.com.br/sites/responsabilidadesocial/imagens/escola_gr2.jpg"/>
          <p:cNvPicPr/>
          <p:nvPr/>
        </p:nvPicPr>
        <p:blipFill>
          <a:blip r:embed="rId3">
            <a:extLst>
              <a:ext uri="{28A0092B-C50C-407E-A947-70E740481C1C}">
                <a14:useLocalDpi xmlns:a14="http://schemas.microsoft.com/office/drawing/2010/main" val="0"/>
              </a:ext>
            </a:extLst>
          </a:blip>
          <a:srcRect/>
          <a:stretch>
            <a:fillRect/>
          </a:stretch>
        </p:blipFill>
        <p:spPr bwMode="auto">
          <a:xfrm>
            <a:off x="1524000" y="1714488"/>
            <a:ext cx="1857356" cy="1928826"/>
          </a:xfrm>
          <a:prstGeom prst="rect">
            <a:avLst/>
          </a:prstGeom>
          <a:noFill/>
          <a:ln>
            <a:noFill/>
          </a:ln>
        </p:spPr>
      </p:pic>
      <p:pic>
        <p:nvPicPr>
          <p:cNvPr id="19458" name="Picture 2" descr="Resultado de imagem para crianças tradicionalistas"/>
          <p:cNvPicPr>
            <a:picLocks noChangeAspect="1" noChangeArrowheads="1"/>
          </p:cNvPicPr>
          <p:nvPr/>
        </p:nvPicPr>
        <p:blipFill>
          <a:blip r:embed="rId4"/>
          <a:srcRect/>
          <a:stretch>
            <a:fillRect/>
          </a:stretch>
        </p:blipFill>
        <p:spPr bwMode="auto">
          <a:xfrm>
            <a:off x="1524000" y="3500439"/>
            <a:ext cx="1857356" cy="1657351"/>
          </a:xfrm>
          <a:prstGeom prst="rect">
            <a:avLst/>
          </a:prstGeom>
          <a:noFill/>
        </p:spPr>
      </p:pic>
      <p:sp>
        <p:nvSpPr>
          <p:cNvPr id="19460" name="AutoShape 4" descr="Resultado de imagem para danças livres"/>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pic>
        <p:nvPicPr>
          <p:cNvPr id="19461" name="Picture 5"/>
          <p:cNvPicPr>
            <a:picLocks noChangeAspect="1" noChangeArrowheads="1"/>
          </p:cNvPicPr>
          <p:nvPr/>
        </p:nvPicPr>
        <p:blipFill>
          <a:blip r:embed="rId5"/>
          <a:srcRect/>
          <a:stretch>
            <a:fillRect/>
          </a:stretch>
        </p:blipFill>
        <p:spPr bwMode="auto">
          <a:xfrm>
            <a:off x="1524001" y="5114926"/>
            <a:ext cx="1857356" cy="1743075"/>
          </a:xfrm>
          <a:prstGeom prst="rect">
            <a:avLst/>
          </a:prstGeom>
          <a:noFill/>
          <a:ln w="9525">
            <a:noFill/>
            <a:miter lim="800000"/>
            <a:headEnd/>
            <a:tailEnd/>
          </a:ln>
          <a:effectLst/>
        </p:spPr>
      </p:pic>
      <p:sp>
        <p:nvSpPr>
          <p:cNvPr id="7" name="CaixaDeTexto 6"/>
          <p:cNvSpPr txBox="1"/>
          <p:nvPr/>
        </p:nvSpPr>
        <p:spPr>
          <a:xfrm>
            <a:off x="3595670" y="214290"/>
            <a:ext cx="6858048" cy="6324808"/>
          </a:xfrm>
          <a:prstGeom prst="rect">
            <a:avLst/>
          </a:prstGeom>
          <a:noFill/>
        </p:spPr>
        <p:txBody>
          <a:bodyPr wrap="square" rtlCol="0">
            <a:spAutoFit/>
          </a:bodyPr>
          <a:lstStyle/>
          <a:p>
            <a:pPr algn="ctr"/>
            <a:r>
              <a:rPr lang="pt-BR" b="1" dirty="0">
                <a:latin typeface="Arial" pitchFamily="34" charset="0"/>
                <a:cs typeface="Arial" pitchFamily="34" charset="0"/>
              </a:rPr>
              <a:t>PROJETO RITMO E MOVIMENTO:</a:t>
            </a:r>
          </a:p>
          <a:p>
            <a:pPr algn="ctr"/>
            <a:endParaRPr lang="pt-BR" dirty="0">
              <a:latin typeface="Arial" pitchFamily="34" charset="0"/>
              <a:cs typeface="Arial" pitchFamily="34" charset="0"/>
            </a:endParaRPr>
          </a:p>
          <a:p>
            <a:pPr algn="just">
              <a:lnSpc>
                <a:spcPct val="150000"/>
              </a:lnSpc>
            </a:pPr>
            <a:r>
              <a:rPr lang="pt-BR" dirty="0">
                <a:latin typeface="Arial" pitchFamily="34" charset="0"/>
                <a:cs typeface="Arial" pitchFamily="34" charset="0"/>
              </a:rPr>
              <a:t>	Consiste em um projeto de promoção da saúde (física e mental), através do ensino da dança, com o objetivo de representar o município e o Programa Esporte, Lazer e Cidadania em programações, municipais e em concursos e festivais regionais.</a:t>
            </a:r>
          </a:p>
          <a:p>
            <a:pPr algn="just">
              <a:lnSpc>
                <a:spcPct val="150000"/>
              </a:lnSpc>
            </a:pPr>
            <a:endParaRPr lang="pt-BR" dirty="0">
              <a:latin typeface="Arial" pitchFamily="34" charset="0"/>
              <a:cs typeface="Arial" pitchFamily="34" charset="0"/>
            </a:endParaRPr>
          </a:p>
          <a:p>
            <a:pPr algn="just">
              <a:lnSpc>
                <a:spcPct val="150000"/>
              </a:lnSpc>
            </a:pPr>
            <a:r>
              <a:rPr lang="pt-BR" dirty="0">
                <a:latin typeface="Arial" pitchFamily="34" charset="0"/>
                <a:cs typeface="Arial" pitchFamily="34" charset="0"/>
              </a:rPr>
              <a:t>As Modalidades: </a:t>
            </a:r>
          </a:p>
          <a:p>
            <a:pPr algn="just">
              <a:lnSpc>
                <a:spcPct val="150000"/>
              </a:lnSpc>
              <a:buFont typeface="Arial" pitchFamily="34" charset="0"/>
              <a:buChar char="•"/>
            </a:pPr>
            <a:r>
              <a:rPr lang="pt-BR" dirty="0">
                <a:latin typeface="Arial" pitchFamily="34" charset="0"/>
                <a:cs typeface="Arial" pitchFamily="34" charset="0"/>
              </a:rPr>
              <a:t> Dança Livre;</a:t>
            </a:r>
          </a:p>
          <a:p>
            <a:pPr algn="just">
              <a:lnSpc>
                <a:spcPct val="150000"/>
              </a:lnSpc>
              <a:buFont typeface="Arial" pitchFamily="34" charset="0"/>
              <a:buChar char="•"/>
            </a:pPr>
            <a:r>
              <a:rPr lang="pt-BR" dirty="0">
                <a:latin typeface="Arial" pitchFamily="34" charset="0"/>
                <a:cs typeface="Arial" pitchFamily="34" charset="0"/>
              </a:rPr>
              <a:t> Jazz;</a:t>
            </a:r>
          </a:p>
          <a:p>
            <a:pPr algn="just">
              <a:lnSpc>
                <a:spcPct val="150000"/>
              </a:lnSpc>
              <a:buFont typeface="Arial" pitchFamily="34" charset="0"/>
              <a:buChar char="•"/>
            </a:pPr>
            <a:r>
              <a:rPr lang="pt-BR" dirty="0">
                <a:latin typeface="Arial" pitchFamily="34" charset="0"/>
                <a:cs typeface="Arial" pitchFamily="34" charset="0"/>
              </a:rPr>
              <a:t> Dança de Salão;</a:t>
            </a:r>
          </a:p>
          <a:p>
            <a:pPr algn="just">
              <a:lnSpc>
                <a:spcPct val="150000"/>
              </a:lnSpc>
              <a:buFont typeface="Arial" pitchFamily="34" charset="0"/>
              <a:buChar char="•"/>
            </a:pPr>
            <a:r>
              <a:rPr lang="pt-BR" dirty="0">
                <a:latin typeface="Arial" pitchFamily="34" charset="0"/>
                <a:cs typeface="Arial" pitchFamily="34" charset="0"/>
              </a:rPr>
              <a:t>Danças Coreografadas;</a:t>
            </a:r>
          </a:p>
          <a:p>
            <a:pPr algn="just">
              <a:lnSpc>
                <a:spcPct val="150000"/>
              </a:lnSpc>
              <a:buFont typeface="Arial" pitchFamily="34" charset="0"/>
              <a:buChar char="•"/>
            </a:pPr>
            <a:r>
              <a:rPr lang="pt-BR" dirty="0">
                <a:latin typeface="Arial" pitchFamily="34" charset="0"/>
                <a:cs typeface="Arial" pitchFamily="34" charset="0"/>
              </a:rPr>
              <a:t> Aeróbica.</a:t>
            </a:r>
          </a:p>
          <a:p>
            <a:pPr algn="just">
              <a:lnSpc>
                <a:spcPct val="150000"/>
              </a:lnSpc>
            </a:pPr>
            <a:endParaRPr lang="pt-BR" dirty="0">
              <a:latin typeface="Arial" pitchFamily="34" charset="0"/>
              <a:cs typeface="Arial" pitchFamily="34" charset="0"/>
            </a:endParaRPr>
          </a:p>
          <a:p>
            <a:pPr algn="just"/>
            <a:r>
              <a:rPr lang="pt-BR" dirty="0">
                <a:latin typeface="Arial" pitchFamily="34" charset="0"/>
                <a:cs typeface="Arial" pitchFamily="34" charset="0"/>
              </a:rPr>
              <a:t> </a:t>
            </a:r>
          </a:p>
        </p:txBody>
      </p:sp>
    </p:spTree>
    <p:extLst>
      <p:ext uri="{BB962C8B-B14F-4D97-AF65-F5344CB8AC3E}">
        <p14:creationId xmlns:p14="http://schemas.microsoft.com/office/powerpoint/2010/main" val="40195537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AutoShape 2" descr="Resultado de imagem para images de torcidas em ginásios"/>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pic>
        <p:nvPicPr>
          <p:cNvPr id="20483" name="Picture 3"/>
          <p:cNvPicPr>
            <a:picLocks noChangeAspect="1" noChangeArrowheads="1"/>
          </p:cNvPicPr>
          <p:nvPr/>
        </p:nvPicPr>
        <p:blipFill>
          <a:blip r:embed="rId2"/>
          <a:srcRect/>
          <a:stretch>
            <a:fillRect/>
          </a:stretch>
        </p:blipFill>
        <p:spPr bwMode="auto">
          <a:xfrm>
            <a:off x="1524002" y="0"/>
            <a:ext cx="2000231" cy="1676400"/>
          </a:xfrm>
          <a:prstGeom prst="rect">
            <a:avLst/>
          </a:prstGeom>
          <a:noFill/>
          <a:ln w="9525">
            <a:noFill/>
            <a:miter lim="800000"/>
            <a:headEnd/>
            <a:tailEnd/>
          </a:ln>
          <a:effectLst/>
        </p:spPr>
      </p:pic>
      <p:sp>
        <p:nvSpPr>
          <p:cNvPr id="20485" name="AutoShape 5" descr="Resultado de imagem para images de torcidas tocando instrumentos em ginásios"/>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pic>
        <p:nvPicPr>
          <p:cNvPr id="20486" name="Picture 6"/>
          <p:cNvPicPr>
            <a:picLocks noChangeAspect="1" noChangeArrowheads="1"/>
          </p:cNvPicPr>
          <p:nvPr/>
        </p:nvPicPr>
        <p:blipFill>
          <a:blip r:embed="rId3"/>
          <a:srcRect/>
          <a:stretch>
            <a:fillRect/>
          </a:stretch>
        </p:blipFill>
        <p:spPr bwMode="auto">
          <a:xfrm>
            <a:off x="1524000" y="1643051"/>
            <a:ext cx="2000232" cy="1743075"/>
          </a:xfrm>
          <a:prstGeom prst="rect">
            <a:avLst/>
          </a:prstGeom>
          <a:noFill/>
          <a:ln w="9525">
            <a:noFill/>
            <a:miter lim="800000"/>
            <a:headEnd/>
            <a:tailEnd/>
          </a:ln>
          <a:effectLst/>
        </p:spPr>
      </p:pic>
      <p:pic>
        <p:nvPicPr>
          <p:cNvPr id="20490" name="Picture 10" descr="Resultado de imagem para images de torcidas crianças  em estádios"/>
          <p:cNvPicPr>
            <a:picLocks noChangeAspect="1" noChangeArrowheads="1"/>
          </p:cNvPicPr>
          <p:nvPr/>
        </p:nvPicPr>
        <p:blipFill>
          <a:blip r:embed="rId4"/>
          <a:srcRect/>
          <a:stretch>
            <a:fillRect/>
          </a:stretch>
        </p:blipFill>
        <p:spPr bwMode="auto">
          <a:xfrm>
            <a:off x="1524001" y="5010150"/>
            <a:ext cx="2000232" cy="1847851"/>
          </a:xfrm>
          <a:prstGeom prst="rect">
            <a:avLst/>
          </a:prstGeom>
          <a:noFill/>
        </p:spPr>
      </p:pic>
      <p:sp>
        <p:nvSpPr>
          <p:cNvPr id="1026" name="AutoShape 2" descr="Resultado de imagem para imagens torcida do TAC Três Passos Atlético Clube"/>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pic>
        <p:nvPicPr>
          <p:cNvPr id="1027" name="Picture 3"/>
          <p:cNvPicPr>
            <a:picLocks noChangeAspect="1" noChangeArrowheads="1"/>
          </p:cNvPicPr>
          <p:nvPr/>
        </p:nvPicPr>
        <p:blipFill>
          <a:blip r:embed="rId5"/>
          <a:srcRect/>
          <a:stretch>
            <a:fillRect/>
          </a:stretch>
        </p:blipFill>
        <p:spPr bwMode="auto">
          <a:xfrm>
            <a:off x="1524002" y="3357562"/>
            <a:ext cx="2000231" cy="1633536"/>
          </a:xfrm>
          <a:prstGeom prst="rect">
            <a:avLst/>
          </a:prstGeom>
          <a:noFill/>
          <a:ln w="9525">
            <a:noFill/>
            <a:miter lim="800000"/>
            <a:headEnd/>
            <a:tailEnd/>
          </a:ln>
          <a:effectLst/>
        </p:spPr>
      </p:pic>
      <p:sp>
        <p:nvSpPr>
          <p:cNvPr id="10" name="CaixaDeTexto 9"/>
          <p:cNvSpPr txBox="1"/>
          <p:nvPr/>
        </p:nvSpPr>
        <p:spPr>
          <a:xfrm>
            <a:off x="3738546" y="357167"/>
            <a:ext cx="6715172" cy="6186309"/>
          </a:xfrm>
          <a:prstGeom prst="rect">
            <a:avLst/>
          </a:prstGeom>
          <a:noFill/>
        </p:spPr>
        <p:txBody>
          <a:bodyPr wrap="square" rtlCol="0">
            <a:spAutoFit/>
          </a:bodyPr>
          <a:lstStyle/>
          <a:p>
            <a:pPr algn="ctr"/>
            <a:r>
              <a:rPr lang="pt-BR" b="1" dirty="0">
                <a:latin typeface="Arial" pitchFamily="34" charset="0"/>
                <a:cs typeface="Arial" pitchFamily="34" charset="0"/>
              </a:rPr>
              <a:t>PROJETO FUTURO TORCEDOR:</a:t>
            </a:r>
          </a:p>
          <a:p>
            <a:pPr algn="ctr"/>
            <a:endParaRPr lang="pt-BR" b="1" dirty="0">
              <a:latin typeface="Arial" pitchFamily="34" charset="0"/>
              <a:cs typeface="Arial" pitchFamily="34" charset="0"/>
            </a:endParaRPr>
          </a:p>
          <a:p>
            <a:pPr algn="just"/>
            <a:r>
              <a:rPr lang="pt-BR" b="1" dirty="0">
                <a:latin typeface="Arial" pitchFamily="34" charset="0"/>
                <a:cs typeface="Arial" pitchFamily="34" charset="0"/>
              </a:rPr>
              <a:t>	</a:t>
            </a:r>
            <a:r>
              <a:rPr lang="pt-BR" dirty="0">
                <a:latin typeface="Arial" pitchFamily="34" charset="0"/>
                <a:cs typeface="Arial" pitchFamily="34" charset="0"/>
              </a:rPr>
              <a:t>Com o objetivo de educar os alunos da rede pública de ensino, bem como todos os alunos/atletas que freqüentam as atividades do Programa Esporte, Lazer e Cidadania  sobre que conduta devemos ter em uma praça esportiva.</a:t>
            </a:r>
          </a:p>
          <a:p>
            <a:pPr algn="just"/>
            <a:endParaRPr lang="pt-BR" dirty="0">
              <a:latin typeface="Arial" pitchFamily="34" charset="0"/>
              <a:cs typeface="Arial" pitchFamily="34" charset="0"/>
            </a:endParaRPr>
          </a:p>
          <a:p>
            <a:pPr algn="just"/>
            <a:r>
              <a:rPr lang="pt-BR" dirty="0">
                <a:latin typeface="Arial" pitchFamily="34" charset="0"/>
                <a:cs typeface="Arial" pitchFamily="34" charset="0"/>
              </a:rPr>
              <a:t>	</a:t>
            </a:r>
            <a:r>
              <a:rPr lang="pt-BR" u="sng" dirty="0">
                <a:latin typeface="Arial" pitchFamily="34" charset="0"/>
                <a:cs typeface="Arial" pitchFamily="34" charset="0"/>
              </a:rPr>
              <a:t>Valores Transmitidos:</a:t>
            </a:r>
          </a:p>
          <a:p>
            <a:pPr algn="just"/>
            <a:endParaRPr lang="pt-BR" u="sng" dirty="0">
              <a:latin typeface="Arial" pitchFamily="34" charset="0"/>
              <a:cs typeface="Arial" pitchFamily="34" charset="0"/>
            </a:endParaRPr>
          </a:p>
          <a:p>
            <a:pPr algn="just">
              <a:buFont typeface="Arial" pitchFamily="34" charset="0"/>
              <a:buChar char="•"/>
            </a:pPr>
            <a:r>
              <a:rPr lang="pt-BR" dirty="0">
                <a:latin typeface="Arial" pitchFamily="34" charset="0"/>
                <a:cs typeface="Arial" pitchFamily="34" charset="0"/>
              </a:rPr>
              <a:t> Educação;</a:t>
            </a:r>
          </a:p>
          <a:p>
            <a:pPr algn="just">
              <a:buFont typeface="Arial" pitchFamily="34" charset="0"/>
              <a:buChar char="•"/>
            </a:pPr>
            <a:r>
              <a:rPr lang="pt-BR" dirty="0">
                <a:latin typeface="Arial" pitchFamily="34" charset="0"/>
                <a:cs typeface="Arial" pitchFamily="34" charset="0"/>
              </a:rPr>
              <a:t> Respeito;</a:t>
            </a:r>
          </a:p>
          <a:p>
            <a:pPr algn="just">
              <a:buFont typeface="Arial" pitchFamily="34" charset="0"/>
              <a:buChar char="•"/>
            </a:pPr>
            <a:r>
              <a:rPr lang="pt-BR" dirty="0">
                <a:latin typeface="Arial" pitchFamily="34" charset="0"/>
                <a:cs typeface="Arial" pitchFamily="34" charset="0"/>
              </a:rPr>
              <a:t> Conduta Dentro das Praças Esportivas;</a:t>
            </a:r>
          </a:p>
          <a:p>
            <a:pPr algn="just">
              <a:buFont typeface="Arial" pitchFamily="34" charset="0"/>
              <a:buChar char="•"/>
            </a:pPr>
            <a:r>
              <a:rPr lang="pt-BR" dirty="0">
                <a:latin typeface="Arial" pitchFamily="34" charset="0"/>
                <a:cs typeface="Arial" pitchFamily="34" charset="0"/>
              </a:rPr>
              <a:t> Cânticos de Incentivo;</a:t>
            </a:r>
          </a:p>
          <a:p>
            <a:pPr algn="just">
              <a:buFont typeface="Arial" pitchFamily="34" charset="0"/>
              <a:buChar char="•"/>
            </a:pPr>
            <a:r>
              <a:rPr lang="pt-BR" dirty="0">
                <a:latin typeface="Arial" pitchFamily="34" charset="0"/>
                <a:cs typeface="Arial" pitchFamily="34" charset="0"/>
              </a:rPr>
              <a:t> Educação Pelo Esporte</a:t>
            </a:r>
            <a:r>
              <a:rPr lang="pt-BR" b="1" dirty="0">
                <a:latin typeface="Arial" pitchFamily="34" charset="0"/>
                <a:cs typeface="Arial" pitchFamily="34" charset="0"/>
              </a:rPr>
              <a:t>;</a:t>
            </a:r>
          </a:p>
          <a:p>
            <a:pPr algn="just">
              <a:buFont typeface="Arial" pitchFamily="34" charset="0"/>
              <a:buChar char="•"/>
            </a:pPr>
            <a:endParaRPr lang="pt-BR" b="1" dirty="0">
              <a:latin typeface="Arial" pitchFamily="34" charset="0"/>
              <a:cs typeface="Arial" pitchFamily="34" charset="0"/>
            </a:endParaRPr>
          </a:p>
          <a:p>
            <a:pPr algn="just"/>
            <a:r>
              <a:rPr lang="pt-BR" dirty="0">
                <a:latin typeface="Arial" pitchFamily="34" charset="0"/>
                <a:cs typeface="Arial" pitchFamily="34" charset="0"/>
              </a:rPr>
              <a:t>	</a:t>
            </a:r>
            <a:r>
              <a:rPr lang="pt-BR" u="sng" dirty="0">
                <a:latin typeface="Arial" pitchFamily="34" charset="0"/>
                <a:cs typeface="Arial" pitchFamily="34" charset="0"/>
              </a:rPr>
              <a:t>Eventos:</a:t>
            </a:r>
          </a:p>
          <a:p>
            <a:pPr algn="just"/>
            <a:endParaRPr lang="pt-BR" u="sng" dirty="0">
              <a:latin typeface="Arial" pitchFamily="34" charset="0"/>
              <a:cs typeface="Arial" pitchFamily="34" charset="0"/>
            </a:endParaRPr>
          </a:p>
          <a:p>
            <a:pPr algn="just"/>
            <a:r>
              <a:rPr lang="pt-BR" dirty="0">
                <a:latin typeface="Arial" pitchFamily="34" charset="0"/>
                <a:cs typeface="Arial" pitchFamily="34" charset="0"/>
              </a:rPr>
              <a:t>Municipais, regionais, estaduais e nacionais. O projeto pretende organizar excursões para acompanhar jogos das </a:t>
            </a:r>
            <a:r>
              <a:rPr lang="pt-BR" dirty="0" err="1">
                <a:latin typeface="Arial" pitchFamily="34" charset="0"/>
                <a:cs typeface="Arial" pitchFamily="34" charset="0"/>
              </a:rPr>
              <a:t>eqiuipes</a:t>
            </a:r>
            <a:r>
              <a:rPr lang="pt-BR" dirty="0">
                <a:latin typeface="Arial" pitchFamily="34" charset="0"/>
                <a:cs typeface="Arial" pitchFamily="34" charset="0"/>
              </a:rPr>
              <a:t> da cidade (TAC por exemplo) da dupla </a:t>
            </a:r>
            <a:r>
              <a:rPr lang="pt-BR" dirty="0" err="1">
                <a:latin typeface="Arial" pitchFamily="34" charset="0"/>
                <a:cs typeface="Arial" pitchFamily="34" charset="0"/>
              </a:rPr>
              <a:t>Grenal</a:t>
            </a:r>
            <a:r>
              <a:rPr lang="pt-BR" dirty="0">
                <a:latin typeface="Arial" pitchFamily="34" charset="0"/>
                <a:cs typeface="Arial" pitchFamily="34" charset="0"/>
              </a:rPr>
              <a:t>, Jogos da Chapecoense, jogos de futsal e voleibol válidos pelas ligas nacionais   e estaduais.  </a:t>
            </a:r>
          </a:p>
        </p:txBody>
      </p:sp>
    </p:spTree>
    <p:extLst>
      <p:ext uri="{BB962C8B-B14F-4D97-AF65-F5344CB8AC3E}">
        <p14:creationId xmlns:p14="http://schemas.microsoft.com/office/powerpoint/2010/main" val="357436930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a:blip r:embed="rId2"/>
          <a:srcRect/>
          <a:stretch>
            <a:fillRect/>
          </a:stretch>
        </p:blipFill>
        <p:spPr bwMode="auto">
          <a:xfrm>
            <a:off x="1524001" y="1"/>
            <a:ext cx="2091059" cy="1785926"/>
          </a:xfrm>
          <a:prstGeom prst="rect">
            <a:avLst/>
          </a:prstGeom>
          <a:noFill/>
          <a:ln w="9525">
            <a:noFill/>
            <a:miter lim="800000"/>
            <a:headEnd/>
            <a:tailEnd/>
          </a:ln>
          <a:effectLst/>
        </p:spPr>
      </p:pic>
      <p:pic>
        <p:nvPicPr>
          <p:cNvPr id="4" name="Imagem 3"/>
          <p:cNvPicPr/>
          <p:nvPr/>
        </p:nvPicPr>
        <p:blipFill>
          <a:blip r:embed="rId3">
            <a:extLst>
              <a:ext uri="{28A0092B-C50C-407E-A947-70E740481C1C}">
                <a14:useLocalDpi xmlns:a14="http://schemas.microsoft.com/office/drawing/2010/main" val="0"/>
              </a:ext>
            </a:extLst>
          </a:blip>
          <a:srcRect/>
          <a:stretch>
            <a:fillRect/>
          </a:stretch>
        </p:blipFill>
        <p:spPr bwMode="auto">
          <a:xfrm>
            <a:off x="1524000" y="3429001"/>
            <a:ext cx="2071670" cy="1571636"/>
          </a:xfrm>
          <a:prstGeom prst="rect">
            <a:avLst/>
          </a:prstGeom>
          <a:noFill/>
          <a:ln>
            <a:noFill/>
          </a:ln>
        </p:spPr>
      </p:pic>
      <p:pic>
        <p:nvPicPr>
          <p:cNvPr id="5" name="Imagem 4"/>
          <p:cNvPicPr/>
          <p:nvPr/>
        </p:nvPicPr>
        <p:blipFill>
          <a:blip r:embed="rId4">
            <a:extLst>
              <a:ext uri="{28A0092B-C50C-407E-A947-70E740481C1C}">
                <a14:useLocalDpi xmlns:a14="http://schemas.microsoft.com/office/drawing/2010/main" val="0"/>
              </a:ext>
            </a:extLst>
          </a:blip>
          <a:srcRect/>
          <a:stretch>
            <a:fillRect/>
          </a:stretch>
        </p:blipFill>
        <p:spPr bwMode="auto">
          <a:xfrm>
            <a:off x="1524000" y="5000626"/>
            <a:ext cx="2071670" cy="1857375"/>
          </a:xfrm>
          <a:prstGeom prst="rect">
            <a:avLst/>
          </a:prstGeom>
          <a:noFill/>
          <a:ln>
            <a:noFill/>
          </a:ln>
        </p:spPr>
      </p:pic>
      <p:sp>
        <p:nvSpPr>
          <p:cNvPr id="6" name="CaixaDeTexto 5"/>
          <p:cNvSpPr txBox="1"/>
          <p:nvPr/>
        </p:nvSpPr>
        <p:spPr>
          <a:xfrm>
            <a:off x="3809984" y="214291"/>
            <a:ext cx="6572296" cy="6047809"/>
          </a:xfrm>
          <a:prstGeom prst="rect">
            <a:avLst/>
          </a:prstGeom>
          <a:noFill/>
        </p:spPr>
        <p:txBody>
          <a:bodyPr wrap="square" rtlCol="0">
            <a:spAutoFit/>
          </a:bodyPr>
          <a:lstStyle/>
          <a:p>
            <a:pPr algn="ctr"/>
            <a:r>
              <a:rPr lang="pt-BR" b="1" dirty="0">
                <a:latin typeface="Arial" pitchFamily="34" charset="0"/>
                <a:cs typeface="Arial" pitchFamily="34" charset="0"/>
              </a:rPr>
              <a:t>PROJETO EDUCANDO, FORMANDO E REVELANDO:</a:t>
            </a:r>
          </a:p>
          <a:p>
            <a:pPr algn="ctr"/>
            <a:endParaRPr lang="pt-BR" b="1" dirty="0">
              <a:latin typeface="Arial" pitchFamily="34" charset="0"/>
              <a:cs typeface="Arial" pitchFamily="34" charset="0"/>
            </a:endParaRPr>
          </a:p>
          <a:p>
            <a:pPr algn="just">
              <a:lnSpc>
                <a:spcPct val="150000"/>
              </a:lnSpc>
            </a:pPr>
            <a:r>
              <a:rPr lang="pt-BR" dirty="0">
                <a:latin typeface="Arial" pitchFamily="34" charset="0"/>
                <a:cs typeface="Arial" pitchFamily="34" charset="0"/>
              </a:rPr>
              <a:t>ESPORTES CONVENCIONAIS:</a:t>
            </a:r>
          </a:p>
          <a:p>
            <a:pPr algn="just"/>
            <a:r>
              <a:rPr lang="pt-BR" dirty="0">
                <a:solidFill>
                  <a:srgbClr val="FF0000"/>
                </a:solidFill>
                <a:latin typeface="Arial" pitchFamily="34" charset="0"/>
                <a:cs typeface="Arial" pitchFamily="34" charset="0"/>
              </a:rPr>
              <a:t>Futebol ambos os gêneros (11 á 15 anos);</a:t>
            </a:r>
          </a:p>
          <a:p>
            <a:pPr algn="just"/>
            <a:r>
              <a:rPr lang="pt-BR" dirty="0">
                <a:latin typeface="Arial" pitchFamily="34" charset="0"/>
                <a:cs typeface="Arial" pitchFamily="34" charset="0"/>
              </a:rPr>
              <a:t>Futsal Masculino ( 07 á 17 anos);</a:t>
            </a:r>
          </a:p>
          <a:p>
            <a:pPr algn="just"/>
            <a:r>
              <a:rPr lang="pt-BR" dirty="0">
                <a:latin typeface="Arial" pitchFamily="34" charset="0"/>
                <a:cs typeface="Arial" pitchFamily="34" charset="0"/>
              </a:rPr>
              <a:t>Futsal Feminino (10 á 16 anos);</a:t>
            </a:r>
          </a:p>
          <a:p>
            <a:pPr algn="just"/>
            <a:r>
              <a:rPr lang="pt-BR" dirty="0">
                <a:solidFill>
                  <a:srgbClr val="FF0000"/>
                </a:solidFill>
                <a:latin typeface="Arial" pitchFamily="34" charset="0"/>
                <a:cs typeface="Arial" pitchFamily="34" charset="0"/>
              </a:rPr>
              <a:t>Voleibol Masculino (10 á 16 anos);</a:t>
            </a:r>
          </a:p>
          <a:p>
            <a:pPr algn="just"/>
            <a:r>
              <a:rPr lang="pt-BR" dirty="0">
                <a:solidFill>
                  <a:srgbClr val="FF0000"/>
                </a:solidFill>
                <a:latin typeface="Arial" pitchFamily="34" charset="0"/>
                <a:cs typeface="Arial" pitchFamily="34" charset="0"/>
              </a:rPr>
              <a:t>Voleibol Feminino (10 á 16 anos);</a:t>
            </a:r>
          </a:p>
          <a:p>
            <a:pPr algn="just"/>
            <a:r>
              <a:rPr lang="pt-BR" dirty="0">
                <a:latin typeface="Arial" pitchFamily="34" charset="0"/>
                <a:cs typeface="Arial" pitchFamily="34" charset="0"/>
              </a:rPr>
              <a:t>Handebol Masculino ( 08 á16 anos);</a:t>
            </a:r>
          </a:p>
          <a:p>
            <a:pPr algn="just"/>
            <a:r>
              <a:rPr lang="pt-BR" dirty="0">
                <a:latin typeface="Arial" pitchFamily="34" charset="0"/>
                <a:cs typeface="Arial" pitchFamily="34" charset="0"/>
              </a:rPr>
              <a:t>Handebol Feminino  (08 á 16 anos);</a:t>
            </a:r>
          </a:p>
          <a:p>
            <a:pPr algn="just"/>
            <a:r>
              <a:rPr lang="pt-BR" dirty="0">
                <a:solidFill>
                  <a:srgbClr val="FF0000"/>
                </a:solidFill>
                <a:latin typeface="Arial" pitchFamily="34" charset="0"/>
                <a:cs typeface="Arial" pitchFamily="34" charset="0"/>
              </a:rPr>
              <a:t>Basquetebol Masculino (10 á 16 anos);</a:t>
            </a:r>
          </a:p>
          <a:p>
            <a:pPr algn="just"/>
            <a:r>
              <a:rPr lang="pt-BR" dirty="0">
                <a:solidFill>
                  <a:srgbClr val="FF0000"/>
                </a:solidFill>
                <a:latin typeface="Arial" pitchFamily="34" charset="0"/>
                <a:cs typeface="Arial" pitchFamily="34" charset="0"/>
              </a:rPr>
              <a:t>Basquetebol Feminino (10 á 16 anos);</a:t>
            </a:r>
          </a:p>
          <a:p>
            <a:pPr algn="just"/>
            <a:r>
              <a:rPr lang="pt-BR" dirty="0">
                <a:latin typeface="Arial" pitchFamily="34" charset="0"/>
                <a:cs typeface="Arial" pitchFamily="34" charset="0"/>
              </a:rPr>
              <a:t>Manifestações Culturais e Lutas (08 a16 anos);</a:t>
            </a:r>
          </a:p>
          <a:p>
            <a:pPr algn="just"/>
            <a:endParaRPr lang="pt-BR" dirty="0">
              <a:latin typeface="Arial" pitchFamily="34" charset="0"/>
              <a:cs typeface="Arial" pitchFamily="34" charset="0"/>
            </a:endParaRPr>
          </a:p>
          <a:p>
            <a:pPr algn="just">
              <a:lnSpc>
                <a:spcPct val="150000"/>
              </a:lnSpc>
            </a:pPr>
            <a:r>
              <a:rPr lang="pt-BR" dirty="0">
                <a:latin typeface="Arial" pitchFamily="34" charset="0"/>
                <a:cs typeface="Arial" pitchFamily="34" charset="0"/>
              </a:rPr>
              <a:t>ATIVIDADES FÍSICAS ALTERNATIVAS:</a:t>
            </a:r>
          </a:p>
          <a:p>
            <a:pPr algn="just">
              <a:lnSpc>
                <a:spcPct val="150000"/>
              </a:lnSpc>
            </a:pPr>
            <a:r>
              <a:rPr lang="pt-BR" dirty="0">
                <a:latin typeface="Arial" pitchFamily="34" charset="0"/>
                <a:cs typeface="Arial" pitchFamily="34" charset="0"/>
              </a:rPr>
              <a:t>Ginástica Acrobática;</a:t>
            </a:r>
          </a:p>
          <a:p>
            <a:pPr algn="just"/>
            <a:r>
              <a:rPr lang="pt-BR" dirty="0">
                <a:latin typeface="Arial" pitchFamily="34" charset="0"/>
                <a:cs typeface="Arial" pitchFamily="34" charset="0"/>
              </a:rPr>
              <a:t>Parede de Escalada;</a:t>
            </a:r>
          </a:p>
          <a:p>
            <a:pPr algn="just"/>
            <a:r>
              <a:rPr lang="pt-BR" dirty="0" err="1">
                <a:latin typeface="Arial" pitchFamily="34" charset="0"/>
                <a:cs typeface="Arial" pitchFamily="34" charset="0"/>
              </a:rPr>
              <a:t>Slackline</a:t>
            </a:r>
            <a:r>
              <a:rPr lang="pt-BR" dirty="0">
                <a:latin typeface="Arial" pitchFamily="34" charset="0"/>
                <a:cs typeface="Arial" pitchFamily="34" charset="0"/>
              </a:rPr>
              <a:t>;</a:t>
            </a:r>
          </a:p>
          <a:p>
            <a:pPr algn="just"/>
            <a:r>
              <a:rPr lang="pt-BR" dirty="0">
                <a:latin typeface="Arial" pitchFamily="34" charset="0"/>
                <a:cs typeface="Arial" pitchFamily="34" charset="0"/>
              </a:rPr>
              <a:t>Rapel;</a:t>
            </a:r>
          </a:p>
          <a:p>
            <a:pPr algn="just"/>
            <a:r>
              <a:rPr lang="pt-BR" dirty="0">
                <a:latin typeface="Arial" pitchFamily="34" charset="0"/>
                <a:cs typeface="Arial" pitchFamily="34" charset="0"/>
              </a:rPr>
              <a:t>Circuito de </a:t>
            </a:r>
            <a:r>
              <a:rPr lang="pt-BR" dirty="0" err="1">
                <a:latin typeface="Arial" pitchFamily="34" charset="0"/>
                <a:cs typeface="Arial" pitchFamily="34" charset="0"/>
              </a:rPr>
              <a:t>Arvorismo</a:t>
            </a:r>
            <a:r>
              <a:rPr lang="pt-BR" dirty="0">
                <a:latin typeface="Arial" pitchFamily="34" charset="0"/>
                <a:cs typeface="Arial" pitchFamily="34" charset="0"/>
              </a:rPr>
              <a:t> indoor.</a:t>
            </a:r>
          </a:p>
        </p:txBody>
      </p:sp>
      <p:sp>
        <p:nvSpPr>
          <p:cNvPr id="21508" name="AutoShape 4" descr="Resultado de imagem para imagens crianças escalando parede de escalada"/>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pic>
        <p:nvPicPr>
          <p:cNvPr id="21509" name="Picture 5"/>
          <p:cNvPicPr>
            <a:picLocks noChangeAspect="1" noChangeArrowheads="1"/>
          </p:cNvPicPr>
          <p:nvPr/>
        </p:nvPicPr>
        <p:blipFill>
          <a:blip r:embed="rId5"/>
          <a:srcRect/>
          <a:stretch>
            <a:fillRect/>
          </a:stretch>
        </p:blipFill>
        <p:spPr bwMode="auto">
          <a:xfrm>
            <a:off x="1524002" y="1785927"/>
            <a:ext cx="2071669" cy="1643073"/>
          </a:xfrm>
          <a:prstGeom prst="rect">
            <a:avLst/>
          </a:prstGeom>
          <a:noFill/>
          <a:ln w="9525">
            <a:noFill/>
            <a:miter lim="800000"/>
            <a:headEnd/>
            <a:tailEnd/>
          </a:ln>
          <a:effectLst/>
        </p:spPr>
      </p:pic>
    </p:spTree>
    <p:extLst>
      <p:ext uri="{BB962C8B-B14F-4D97-AF65-F5344CB8AC3E}">
        <p14:creationId xmlns:p14="http://schemas.microsoft.com/office/powerpoint/2010/main" val="1219800646"/>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175</TotalTime>
  <Words>1953</Words>
  <Application>Microsoft Office PowerPoint</Application>
  <PresentationFormat>Widescreen</PresentationFormat>
  <Paragraphs>404</Paragraphs>
  <Slides>58</Slides>
  <Notes>0</Notes>
  <HiddenSlides>0</HiddenSlides>
  <MMClips>0</MMClips>
  <ScaleCrop>false</ScaleCrop>
  <HeadingPairs>
    <vt:vector size="6" baseType="variant">
      <vt:variant>
        <vt:lpstr>Fontes usadas</vt:lpstr>
      </vt:variant>
      <vt:variant>
        <vt:i4>5</vt:i4>
      </vt:variant>
      <vt:variant>
        <vt:lpstr>Tema</vt:lpstr>
      </vt:variant>
      <vt:variant>
        <vt:i4>1</vt:i4>
      </vt:variant>
      <vt:variant>
        <vt:lpstr>Títulos de slides</vt:lpstr>
      </vt:variant>
      <vt:variant>
        <vt:i4>58</vt:i4>
      </vt:variant>
    </vt:vector>
  </HeadingPairs>
  <TitlesOfParts>
    <vt:vector size="64" baseType="lpstr">
      <vt:lpstr>Arial</vt:lpstr>
      <vt:lpstr>Calibri</vt:lpstr>
      <vt:lpstr>Calibri Light</vt:lpstr>
      <vt:lpstr>Symbol</vt:lpstr>
      <vt:lpstr>Times New Roman</vt:lpstr>
      <vt:lpstr>Tema do Office</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P.E.L.C UNOPAR E TAC FUTEBOL COM VIDA</vt:lpstr>
      <vt:lpstr>Apresentação do PowerPoint</vt:lpstr>
      <vt:lpstr>    TEMPORADA 2017</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PARTICIPAÇÃO PROJETO TAC/PELC UNOPAR NO GAUCHÃO 2017</vt:lpstr>
      <vt:lpstr>CLASSIFICAÇÃO FINAL DO ESTADUAL SUB 15:</vt:lpstr>
      <vt:lpstr>JOGADORES ATENDIDOS PELO PROJETO:</vt:lpstr>
      <vt:lpstr>TEMPORADA 2018</vt:lpstr>
      <vt:lpstr>Apresentação do PowerPoint</vt:lpstr>
      <vt:lpstr>Apresentação do PowerPoint</vt:lpstr>
      <vt:lpstr>    TEMPORADA 2019</vt:lpstr>
      <vt:lpstr>Apresentação do PowerPoint</vt:lpstr>
      <vt:lpstr>PARTICIPAÇÃO PROJETO TAC/PELC UNOPAR NO GAUCHÃO 2019</vt:lpstr>
      <vt:lpstr>Apresentação do PowerPoint</vt:lpstr>
      <vt:lpstr>Apresentação do PowerPoint</vt:lpstr>
      <vt:lpstr>Apresentação do PowerPoint</vt:lpstr>
      <vt:lpstr>    TEMPORADA 2020</vt:lpstr>
      <vt:lpstr>Apresentação do PowerPoint</vt:lpstr>
      <vt:lpstr>Apresentação do PowerPoint</vt:lpstr>
      <vt:lpstr>CATEGORIAS: SUB 11 MASCULINO (treinos 2X na semana); SUB 13 MASCULINO (treinos 3X na semana); SUB 15 MASCULINO (treinos 5X na semana); SUB 16 FEMININO (treinos 3X na semana).</vt:lpstr>
      <vt:lpstr>Apresentação do PowerPoint</vt:lpstr>
      <vt:lpstr>Apresentação do PowerPoint</vt:lpstr>
      <vt:lpstr>Apresentação do PowerPoint</vt:lpstr>
      <vt:lpstr>Apresentação do PowerPoint</vt:lpstr>
      <vt:lpstr>CRONOGRAMA DE AÇÕES DO PROJETO: </vt:lpstr>
      <vt:lpstr>Apresentação do PowerPoint</vt:lpstr>
      <vt:lpstr>CRONOGRAMA DE JULHO A DEZEMBRO SERÁ ELABORADO NO MÊS DE MAIO</vt:lpstr>
      <vt:lpstr>Apresentação do PowerPoint</vt:lpstr>
      <vt:lpstr>Contatos:  professorfabianotp@gmail.com  Telefone e Whatsapp: 55 984771047</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creator>Usuário</dc:creator>
  <cp:lastModifiedBy>Cris</cp:lastModifiedBy>
  <cp:revision>8</cp:revision>
  <dcterms:created xsi:type="dcterms:W3CDTF">2019-11-11T02:31:15Z</dcterms:created>
  <dcterms:modified xsi:type="dcterms:W3CDTF">2019-11-19T12:39:06Z</dcterms:modified>
</cp:coreProperties>
</file>